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6340208" y="8162925"/>
            <a:ext cx="314859" cy="317500"/>
          </a:xfrm>
          <a:prstGeom prst="rect">
            <a:avLst/>
          </a:prstGeom>
        </p:spPr>
        <p:txBody>
          <a:bodyPr lIns="38100" tIns="38100" rIns="38100" bIns="38100"/>
          <a:lstStyle>
            <a:lvl1pPr>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holytrinitychico.org"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Ephesians 1:3-6…"/>
          <p:cNvSpPr txBox="1"/>
          <p:nvPr/>
        </p:nvSpPr>
        <p:spPr>
          <a:xfrm>
            <a:off x="290780" y="311799"/>
            <a:ext cx="8391968" cy="9587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Ephesians 1:3-6</a:t>
            </a:r>
          </a:p>
          <a:p>
            <a:pPr/>
          </a:p>
          <a:p>
            <a:pPr algn="l">
              <a:defRPr sz="3800"/>
            </a:pPr>
            <a:r>
              <a:t>“Blessed is the God and Father of our Lord Jesus Christ, who has blessed us with every spiritual blessing in the heavenly realms in Christ, just as He chose us in him before the foundation of the world to be holy and blameless before Him. In love, he predestined us to adoption through Jesus Christ to himself, according to the good pleasure of his will— to the praise of the glory of his grace, with which he has highly favored us in the Beloved.”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 he predestined us to adoption through Jesus Christ to himself, according to the good pleasure of his will— to the praise of the glory of his grace, </a:t>
            </a:r>
            <a:r>
              <a:rPr>
                <a:solidFill>
                  <a:schemeClr val="accent5">
                    <a:lumOff val="-29866"/>
                  </a:schemeClr>
                </a:solidFill>
              </a:rPr>
              <a:t>with which he has highly favored us</a:t>
            </a:r>
            <a:r>
              <a:t> </a:t>
            </a:r>
            <a:r>
              <a:rPr>
                <a:solidFill>
                  <a:schemeClr val="accent5">
                    <a:lumOff val="-29866"/>
                  </a:schemeClr>
                </a:solidFill>
              </a:rPr>
              <a:t>in the Beloved.” </a:t>
            </a:r>
            <a:r>
              <a:t> </a:t>
            </a:r>
          </a:p>
        </p:txBody>
      </p:sp>
      <p:pic>
        <p:nvPicPr>
          <p:cNvPr id="159"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60"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rPr>
                <a:solidFill>
                  <a:schemeClr val="accent5">
                    <a:lumOff val="-29866"/>
                  </a:schemeClr>
                </a:solidFill>
              </a:rPr>
              <a:t>“In love,</a:t>
            </a:r>
            <a:r>
              <a:t> he predestined us to adoption through Jesus Christ to himself, according to the good pleasure of his will— to the praise of the glory of his grace, with which he has highly favored us </a:t>
            </a:r>
            <a:r>
              <a:t>in the Beloved.”</a:t>
            </a:r>
            <a:r>
              <a:t>  </a:t>
            </a:r>
          </a:p>
        </p:txBody>
      </p:sp>
      <p:pic>
        <p:nvPicPr>
          <p:cNvPr id="163"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64"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a:t>
            </a:r>
            <a:r>
              <a:t> </a:t>
            </a:r>
            <a:r>
              <a:rPr>
                <a:solidFill>
                  <a:schemeClr val="accent5">
                    <a:lumOff val="-29866"/>
                  </a:schemeClr>
                </a:solidFill>
              </a:rPr>
              <a:t>he predestined us to adoption through Jesus Christ to himself,</a:t>
            </a:r>
            <a:r>
              <a:t> according to the good pleasure of his will— to the praise of the glory of his grace, with which he has highly favored us </a:t>
            </a:r>
            <a:r>
              <a:t>in the Beloved.”</a:t>
            </a:r>
            <a:r>
              <a:t>  </a:t>
            </a:r>
          </a:p>
        </p:txBody>
      </p:sp>
      <p:pic>
        <p:nvPicPr>
          <p:cNvPr id="167"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68"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free-will-cartoon.jpeg" descr="free-will-cartoon.jpeg"/>
          <p:cNvPicPr>
            <a:picLocks noChangeAspect="1"/>
          </p:cNvPicPr>
          <p:nvPr/>
        </p:nvPicPr>
        <p:blipFill>
          <a:blip r:embed="rId2">
            <a:extLst/>
          </a:blip>
          <a:stretch>
            <a:fillRect/>
          </a:stretch>
        </p:blipFill>
        <p:spPr>
          <a:xfrm>
            <a:off x="961050" y="602218"/>
            <a:ext cx="10771050" cy="821449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Does-Causality-Apply-Outside-of-Space-and-Time.jpg" descr="Does-Causality-Apply-Outside-of-Space-and-Time.jpg"/>
          <p:cNvPicPr>
            <a:picLocks noChangeAspect="1"/>
          </p:cNvPicPr>
          <p:nvPr/>
        </p:nvPicPr>
        <p:blipFill>
          <a:blip r:embed="rId2">
            <a:extLst/>
          </a:blip>
          <a:stretch>
            <a:fillRect/>
          </a:stretch>
        </p:blipFill>
        <p:spPr>
          <a:xfrm>
            <a:off x="-2415332" y="964"/>
            <a:ext cx="19219800" cy="1005836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tworoads.jpg" descr="tworoads.jpg"/>
          <p:cNvPicPr>
            <a:picLocks noChangeAspect="1"/>
          </p:cNvPicPr>
          <p:nvPr/>
        </p:nvPicPr>
        <p:blipFill>
          <a:blip r:embed="rId2">
            <a:extLst/>
          </a:blip>
          <a:stretch>
            <a:fillRect/>
          </a:stretch>
        </p:blipFill>
        <p:spPr>
          <a:xfrm>
            <a:off x="-267443" y="-72906"/>
            <a:ext cx="17583325" cy="989941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tworoads.jpg" descr="tworoads.jpg"/>
          <p:cNvPicPr>
            <a:picLocks noChangeAspect="1"/>
          </p:cNvPicPr>
          <p:nvPr/>
        </p:nvPicPr>
        <p:blipFill>
          <a:blip r:embed="rId2">
            <a:extLst/>
          </a:blip>
          <a:stretch>
            <a:fillRect/>
          </a:stretch>
        </p:blipFill>
        <p:spPr>
          <a:xfrm>
            <a:off x="-267443" y="-72906"/>
            <a:ext cx="17583325" cy="9899412"/>
          </a:xfrm>
          <a:prstGeom prst="rect">
            <a:avLst/>
          </a:prstGeom>
          <a:ln w="12700">
            <a:miter lim="400000"/>
          </a:ln>
        </p:spPr>
      </p:pic>
      <p:sp>
        <p:nvSpPr>
          <p:cNvPr id="177" name="“predestined”"/>
          <p:cNvSpPr txBox="1"/>
          <p:nvPr/>
        </p:nvSpPr>
        <p:spPr>
          <a:xfrm>
            <a:off x="1012630" y="649086"/>
            <a:ext cx="3630474"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“predestined”</a:t>
            </a:r>
          </a:p>
        </p:txBody>
      </p:sp>
      <p:sp>
        <p:nvSpPr>
          <p:cNvPr id="178" name="προορίζω"/>
          <p:cNvSpPr txBox="1"/>
          <p:nvPr/>
        </p:nvSpPr>
        <p:spPr>
          <a:xfrm>
            <a:off x="1174296" y="1478819"/>
            <a:ext cx="2562074" cy="733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προορίζω</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omans 8:28-29…"/>
          <p:cNvSpPr txBox="1"/>
          <p:nvPr/>
        </p:nvSpPr>
        <p:spPr>
          <a:xfrm>
            <a:off x="657773" y="706236"/>
            <a:ext cx="8248098" cy="834112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3300">
                <a:solidFill>
                  <a:srgbClr val="FFFFFF"/>
                </a:solidFill>
              </a:defRPr>
            </a:pPr>
            <a:r>
              <a:t>Romans 8:28-29</a:t>
            </a:r>
          </a:p>
          <a:p>
            <a:pPr>
              <a:defRPr sz="4200">
                <a:solidFill>
                  <a:srgbClr val="FFFFFF"/>
                </a:solidFill>
              </a:defRPr>
            </a:pPr>
          </a:p>
          <a:p>
            <a:pPr>
              <a:defRPr sz="4200">
                <a:solidFill>
                  <a:srgbClr val="FFFFFF"/>
                </a:solidFill>
              </a:defRPr>
            </a:pPr>
            <a:r>
              <a:t>“And we know that in all things God works for the good of those who love him, who have been called according to his purpose. For those God foreknew he also predestined to be conformed to the image of his Son, that he [Jesus] might be the firstborn among many brothers and sisters.”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Adopting.png" descr="Adopting.png"/>
          <p:cNvPicPr>
            <a:picLocks noChangeAspect="1"/>
          </p:cNvPicPr>
          <p:nvPr/>
        </p:nvPicPr>
        <p:blipFill>
          <a:blip r:embed="rId2">
            <a:extLst/>
          </a:blip>
          <a:stretch>
            <a:fillRect/>
          </a:stretch>
        </p:blipFill>
        <p:spPr>
          <a:xfrm>
            <a:off x="-1664855" y="-3176"/>
            <a:ext cx="16740910" cy="9759951"/>
          </a:xfrm>
          <a:prstGeom prst="rect">
            <a:avLst/>
          </a:prstGeom>
          <a:ln w="12700">
            <a:miter lim="400000"/>
          </a:ln>
        </p:spPr>
      </p:pic>
      <p:sp>
        <p:nvSpPr>
          <p:cNvPr id="183" name="υἱοθεσία"/>
          <p:cNvSpPr txBox="1"/>
          <p:nvPr/>
        </p:nvSpPr>
        <p:spPr>
          <a:xfrm>
            <a:off x="1439248" y="1360286"/>
            <a:ext cx="2269237"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υἱοθεσία</a:t>
            </a:r>
          </a:p>
        </p:txBody>
      </p:sp>
      <p:sp>
        <p:nvSpPr>
          <p:cNvPr id="184" name="Adoption"/>
          <p:cNvSpPr txBox="1"/>
          <p:nvPr/>
        </p:nvSpPr>
        <p:spPr>
          <a:xfrm>
            <a:off x="1361372" y="496686"/>
            <a:ext cx="2424990"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Adoption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a:t>
            </a:r>
            <a:r>
              <a:t> he predestined us to adoption through Jesus Christ to himself, </a:t>
            </a:r>
            <a:r>
              <a:rPr>
                <a:solidFill>
                  <a:schemeClr val="accent5">
                    <a:lumOff val="-29866"/>
                  </a:schemeClr>
                </a:solidFill>
              </a:rPr>
              <a:t>according to the good pleasure of his will</a:t>
            </a:r>
            <a:r>
              <a:t>— to the praise of the glory of his grace, with which he has highly favored us </a:t>
            </a:r>
            <a:r>
              <a:t>in the Beloved.”</a:t>
            </a:r>
            <a:r>
              <a:t>  </a:t>
            </a:r>
          </a:p>
        </p:txBody>
      </p:sp>
      <p:pic>
        <p:nvPicPr>
          <p:cNvPr id="187"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88"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29860.jpg" descr="29860.jpg"/>
          <p:cNvPicPr>
            <a:picLocks noChangeAspect="1"/>
          </p:cNvPicPr>
          <p:nvPr/>
        </p:nvPicPr>
        <p:blipFill>
          <a:blip r:embed="rId2">
            <a:extLst/>
          </a:blip>
          <a:stretch>
            <a:fillRect/>
          </a:stretch>
        </p:blipFill>
        <p:spPr>
          <a:xfrm>
            <a:off x="-17612" y="-14747"/>
            <a:ext cx="14879814" cy="9882653"/>
          </a:xfrm>
          <a:prstGeom prst="rect">
            <a:avLst/>
          </a:prstGeom>
          <a:ln w="12700">
            <a:miter lim="400000"/>
          </a:ln>
        </p:spPr>
      </p:pic>
      <p:sp>
        <p:nvSpPr>
          <p:cNvPr id="129" name="Rectangle"/>
          <p:cNvSpPr/>
          <p:nvPr/>
        </p:nvSpPr>
        <p:spPr>
          <a:xfrm>
            <a:off x="-279301" y="430303"/>
            <a:ext cx="9173121" cy="1343125"/>
          </a:xfrm>
          <a:prstGeom prst="rect">
            <a:avLst/>
          </a:prstGeom>
          <a:solidFill>
            <a:srgbClr val="000000"/>
          </a:solidFill>
          <a:ln w="12700">
            <a:miter lim="400000"/>
          </a:ln>
        </p:spPr>
        <p:txBody>
          <a:bodyPr lIns="38100" tIns="38100" rIns="38100" bIns="38100" anchor="ctr"/>
          <a:lstStyle/>
          <a:p>
            <a:pPr>
              <a:defRPr b="0" sz="2000">
                <a:solidFill>
                  <a:srgbClr val="FFFFFF"/>
                </a:solidFill>
                <a:latin typeface="+mn-lt"/>
                <a:ea typeface="+mn-ea"/>
                <a:cs typeface="+mn-cs"/>
                <a:sym typeface="Helvetica Neue Medium"/>
              </a:defRPr>
            </a:pPr>
          </a:p>
        </p:txBody>
      </p:sp>
      <p:sp>
        <p:nvSpPr>
          <p:cNvPr id="130" name="Paul’s Letter to the Ephesians"/>
          <p:cNvSpPr txBox="1"/>
          <p:nvPr/>
        </p:nvSpPr>
        <p:spPr>
          <a:xfrm>
            <a:off x="839727" y="778665"/>
            <a:ext cx="6935065" cy="64640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800">
                <a:solidFill>
                  <a:srgbClr val="FFFFFF"/>
                </a:solidFill>
              </a:defRPr>
            </a:lvl1pPr>
          </a:lstStyle>
          <a:p>
            <a:pPr/>
            <a:r>
              <a:t>Paul’s Letter to the Ephesians</a:t>
            </a:r>
          </a:p>
        </p:txBody>
      </p:sp>
      <p:sp>
        <p:nvSpPr>
          <p:cNvPr id="131" name="Rectangle"/>
          <p:cNvSpPr/>
          <p:nvPr/>
        </p:nvSpPr>
        <p:spPr>
          <a:xfrm>
            <a:off x="9062243" y="430303"/>
            <a:ext cx="3967908" cy="1343125"/>
          </a:xfrm>
          <a:prstGeom prst="rect">
            <a:avLst/>
          </a:prstGeom>
          <a:solidFill>
            <a:srgbClr val="F4B700"/>
          </a:solidFill>
          <a:ln w="12700">
            <a:miter lim="400000"/>
          </a:ln>
        </p:spPr>
        <p:txBody>
          <a:bodyPr lIns="38100" tIns="38100" rIns="38100" bIns="38100" anchor="ctr"/>
          <a:lstStyle/>
          <a:p>
            <a:pPr>
              <a:defRPr b="0" sz="2000">
                <a:solidFill>
                  <a:srgbClr val="FFFFFF"/>
                </a:solidFill>
                <a:latin typeface="+mn-lt"/>
                <a:ea typeface="+mn-ea"/>
                <a:cs typeface="+mn-cs"/>
                <a:sym typeface="Helvetica Neue Medium"/>
              </a:defRPr>
            </a:pPr>
          </a:p>
        </p:txBody>
      </p:sp>
      <p:sp>
        <p:nvSpPr>
          <p:cNvPr id="132" name="1:5-6"/>
          <p:cNvSpPr txBox="1"/>
          <p:nvPr/>
        </p:nvSpPr>
        <p:spPr>
          <a:xfrm>
            <a:off x="10508675" y="815844"/>
            <a:ext cx="1075044" cy="5720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300"/>
            </a:lvl1pPr>
          </a:lstStyle>
          <a:p>
            <a:pPr/>
            <a:r>
              <a:t>1:5-6</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5bed406948eb122bca580fe3.jpg" descr="5bed406948eb122bca580fe3.jpg"/>
          <p:cNvPicPr>
            <a:picLocks noChangeAspect="1"/>
          </p:cNvPicPr>
          <p:nvPr/>
        </p:nvPicPr>
        <p:blipFill>
          <a:blip r:embed="rId2">
            <a:extLst/>
          </a:blip>
          <a:stretch>
            <a:fillRect/>
          </a:stretch>
        </p:blipFill>
        <p:spPr>
          <a:xfrm>
            <a:off x="0" y="0"/>
            <a:ext cx="13970000" cy="104775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 he predestined us to adoption through Jesus Christ to himself, according to the good pleasure of his will— </a:t>
            </a:r>
            <a:r>
              <a:rPr>
                <a:solidFill>
                  <a:schemeClr val="accent5">
                    <a:lumOff val="-29866"/>
                  </a:schemeClr>
                </a:solidFill>
              </a:rPr>
              <a:t>to the praise of the glory of his grace,</a:t>
            </a:r>
            <a:r>
              <a:t> with which he has highly favored us </a:t>
            </a:r>
            <a:r>
              <a:t>in the Beloved.”</a:t>
            </a:r>
            <a:r>
              <a:t>  </a:t>
            </a:r>
          </a:p>
        </p:txBody>
      </p:sp>
      <p:pic>
        <p:nvPicPr>
          <p:cNvPr id="193"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94"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 he predestined us to adoption through Jesus Christ to himself, according to the good pleasure of his will— to the praise of the glory of his grace, </a:t>
            </a:r>
            <a:r>
              <a:rPr>
                <a:solidFill>
                  <a:schemeClr val="accent5">
                    <a:lumOff val="-29866"/>
                  </a:schemeClr>
                </a:solidFill>
              </a:rPr>
              <a:t>with which he has highly favored us</a:t>
            </a:r>
            <a:r>
              <a:t> </a:t>
            </a:r>
            <a:r>
              <a:t>in the Beloved.” </a:t>
            </a:r>
            <a:r>
              <a:t> </a:t>
            </a:r>
          </a:p>
        </p:txBody>
      </p:sp>
      <p:pic>
        <p:nvPicPr>
          <p:cNvPr id="197"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98"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 he predestined us to adoption through Jesus Christ to himself, according to the good pleasure of his will— to the praise of the glory of his grace, with which he has highly favored us </a:t>
            </a:r>
            <a:r>
              <a:rPr>
                <a:solidFill>
                  <a:schemeClr val="accent5">
                    <a:lumOff val="-29866"/>
                  </a:schemeClr>
                </a:solidFill>
              </a:rPr>
              <a:t>in the Beloved.”</a:t>
            </a:r>
            <a:r>
              <a:t>  </a:t>
            </a:r>
          </a:p>
        </p:txBody>
      </p:sp>
      <p:pic>
        <p:nvPicPr>
          <p:cNvPr id="201"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202"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o give your offerings online, you can do so at:…"/>
          <p:cNvSpPr txBox="1"/>
          <p:nvPr/>
        </p:nvSpPr>
        <p:spPr>
          <a:xfrm>
            <a:off x="444246" y="1707694"/>
            <a:ext cx="5923173" cy="600801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3200"/>
            </a:pPr>
            <a:r>
              <a:t>To give your offerings online, you can do so at:</a:t>
            </a:r>
          </a:p>
          <a:p>
            <a:pPr>
              <a:defRPr sz="3200"/>
            </a:pPr>
            <a:r>
              <a:rPr u="sng">
                <a:hlinkClick r:id="rId2" invalidUrl="" action="" tgtFrame="" tooltip="" history="1" highlightClick="0" endSnd="0"/>
              </a:rPr>
              <a:t>holytrinitychico.org</a:t>
            </a:r>
          </a:p>
          <a:p>
            <a:pPr>
              <a:defRPr sz="3200"/>
            </a:pPr>
          </a:p>
          <a:p>
            <a:pPr>
              <a:defRPr sz="3200"/>
            </a:pPr>
          </a:p>
          <a:p>
            <a:pPr>
              <a:defRPr sz="3200"/>
            </a:pPr>
          </a:p>
          <a:p>
            <a:pPr>
              <a:defRPr sz="3200"/>
            </a:pPr>
            <a:r>
              <a:t>To give you offerings via check, please mail them to:</a:t>
            </a:r>
          </a:p>
          <a:p>
            <a:pPr>
              <a:defRPr sz="3200"/>
            </a:pPr>
          </a:p>
          <a:p>
            <a:pPr>
              <a:defRPr sz="3200"/>
            </a:pPr>
            <a:r>
              <a:t>Holy Trinity Church</a:t>
            </a:r>
          </a:p>
          <a:p>
            <a:pPr>
              <a:defRPr sz="3200"/>
            </a:pPr>
            <a:r>
              <a:t>1394 Huggins Ave.</a:t>
            </a:r>
          </a:p>
          <a:p>
            <a:pPr>
              <a:defRPr sz="3200"/>
            </a:pPr>
            <a:r>
              <a:t>Chico, CA 95926</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Ephesians 1:3-6…"/>
          <p:cNvSpPr txBox="1"/>
          <p:nvPr/>
        </p:nvSpPr>
        <p:spPr>
          <a:xfrm>
            <a:off x="290780" y="311799"/>
            <a:ext cx="8391968" cy="9587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Ephesians 1:3-6</a:t>
            </a:r>
          </a:p>
          <a:p>
            <a:pPr/>
          </a:p>
          <a:p>
            <a:pPr algn="l">
              <a:defRPr sz="3800"/>
            </a:pPr>
            <a:r>
              <a:t>“Blessed is the God and Father of our Lord Jesus Christ, who has blessed us with every spiritual blessing in the heavenly realms in Christ, </a:t>
            </a:r>
            <a:r>
              <a:rPr>
                <a:solidFill>
                  <a:schemeClr val="accent5">
                    <a:lumOff val="-29866"/>
                  </a:schemeClr>
                </a:solidFill>
              </a:rPr>
              <a:t>just as He chose us in him before the foundation of the world to be holy and blameless before Him. </a:t>
            </a:r>
            <a:r>
              <a:t>In love, he predestined us to adoption through Jesus Christ to himself, according to the good pleasure of his will— to the praise of the glory of his grace, with which he has highly favored us in the Beloved.”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Ephesians 1:3-6…"/>
          <p:cNvSpPr txBox="1"/>
          <p:nvPr/>
        </p:nvSpPr>
        <p:spPr>
          <a:xfrm>
            <a:off x="290780" y="311799"/>
            <a:ext cx="8391968" cy="9587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Ephesians 1:3-6</a:t>
            </a:r>
          </a:p>
          <a:p>
            <a:pPr/>
          </a:p>
          <a:p>
            <a:pPr algn="l">
              <a:defRPr sz="3800"/>
            </a:pPr>
            <a:r>
              <a:t>“Blessed is the God and Father of our Lord Jesus Christ, who has blessed us with every spiritual blessing in the heavenly realms in Christ, just as He chose us in him before the foundation of the world to be holy and blameless before Him. </a:t>
            </a:r>
            <a:r>
              <a:rPr>
                <a:solidFill>
                  <a:schemeClr val="accent5">
                    <a:lumOff val="-29866"/>
                  </a:schemeClr>
                </a:solidFill>
              </a:rPr>
              <a:t>In love, he predestined us to adoption through Jesus Christ to himself, according to the good pleasure of his will— to the praise of the glory of his grace, with which he has highly favored us in the Beloved.”</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a:t>
            </a:r>
            <a:r>
              <a:t> he predestined us to adoption through Jesus Christ to himself, according to the good pleasure of his will— to the praise of the glory of his grace, with which he has highly favored us </a:t>
            </a:r>
            <a:r>
              <a:t>in the Beloved.”</a:t>
            </a:r>
            <a:r>
              <a:t>  </a:t>
            </a:r>
          </a:p>
        </p:txBody>
      </p:sp>
      <p:pic>
        <p:nvPicPr>
          <p:cNvPr id="139"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40"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rPr>
                <a:solidFill>
                  <a:schemeClr val="accent5">
                    <a:lumOff val="-29866"/>
                  </a:schemeClr>
                </a:solidFill>
              </a:rPr>
              <a:t>“In love,</a:t>
            </a:r>
            <a:r>
              <a:t> he predestined us to adoption through Jesus Christ to himself, according to the good pleasure of his will— to the praise of the glory of his grace, with which he has highly favored us </a:t>
            </a:r>
            <a:r>
              <a:t>in the Beloved.”</a:t>
            </a:r>
            <a:r>
              <a:t>  </a:t>
            </a:r>
          </a:p>
        </p:txBody>
      </p:sp>
      <p:pic>
        <p:nvPicPr>
          <p:cNvPr id="143"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44"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a:t>
            </a:r>
            <a:r>
              <a:t> </a:t>
            </a:r>
            <a:r>
              <a:rPr>
                <a:solidFill>
                  <a:schemeClr val="accent5">
                    <a:lumOff val="-29866"/>
                  </a:schemeClr>
                </a:solidFill>
              </a:rPr>
              <a:t>he predestined us to adoption through Jesus Christ to himself,</a:t>
            </a:r>
            <a:r>
              <a:t> according to the good pleasure of his will— to the praise of the glory of his grace, with which he has highly favored us </a:t>
            </a:r>
            <a:r>
              <a:t>in the Beloved.”</a:t>
            </a:r>
            <a:r>
              <a:t>  </a:t>
            </a:r>
          </a:p>
        </p:txBody>
      </p:sp>
      <p:pic>
        <p:nvPicPr>
          <p:cNvPr id="147"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48"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a:t>
            </a:r>
            <a:r>
              <a:t> he predestined us to adoption through Jesus Christ to himself, </a:t>
            </a:r>
            <a:r>
              <a:rPr>
                <a:solidFill>
                  <a:schemeClr val="accent5">
                    <a:lumOff val="-29866"/>
                  </a:schemeClr>
                </a:solidFill>
              </a:rPr>
              <a:t>according to the good pleasure of his will</a:t>
            </a:r>
            <a:r>
              <a:t>— to the praise of the glory of his grace, with which he has highly favored us </a:t>
            </a:r>
            <a:r>
              <a:t>in the Beloved.”</a:t>
            </a:r>
            <a:r>
              <a:t>  </a:t>
            </a:r>
          </a:p>
        </p:txBody>
      </p:sp>
      <p:pic>
        <p:nvPicPr>
          <p:cNvPr id="151"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52"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Ephesians 1:5-6…"/>
          <p:cNvSpPr txBox="1"/>
          <p:nvPr/>
        </p:nvSpPr>
        <p:spPr>
          <a:xfrm>
            <a:off x="273847" y="606015"/>
            <a:ext cx="4759570" cy="91173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1:5-6</a:t>
            </a:r>
          </a:p>
          <a:p>
            <a:pPr/>
          </a:p>
          <a:p>
            <a:pPr>
              <a:defRPr sz="3800"/>
            </a:pPr>
            <a:r>
              <a:t>“In love, he predestined us to adoption through Jesus Christ to himself, according to the good pleasure of his will— </a:t>
            </a:r>
            <a:r>
              <a:rPr>
                <a:solidFill>
                  <a:schemeClr val="accent5">
                    <a:lumOff val="-29866"/>
                  </a:schemeClr>
                </a:solidFill>
              </a:rPr>
              <a:t>to the praise of the glory of his grace,</a:t>
            </a:r>
            <a:r>
              <a:t> with which he has highly favored us </a:t>
            </a:r>
            <a:r>
              <a:t>in the Beloved.”</a:t>
            </a:r>
            <a:r>
              <a:t>  </a:t>
            </a:r>
          </a:p>
        </p:txBody>
      </p:sp>
      <p:pic>
        <p:nvPicPr>
          <p:cNvPr id="155" name="images.jpg" descr="images.jpg"/>
          <p:cNvPicPr>
            <a:picLocks noChangeAspect="1"/>
          </p:cNvPicPr>
          <p:nvPr/>
        </p:nvPicPr>
        <p:blipFill>
          <a:blip r:embed="rId2">
            <a:extLst/>
          </a:blip>
          <a:srcRect l="40392" t="0" r="19289" b="0"/>
          <a:stretch>
            <a:fillRect/>
          </a:stretch>
        </p:blipFill>
        <p:spPr>
          <a:xfrm>
            <a:off x="7120646" y="832246"/>
            <a:ext cx="4900884" cy="8089101"/>
          </a:xfrm>
          <a:prstGeom prst="rect">
            <a:avLst/>
          </a:prstGeom>
          <a:ln w="12700">
            <a:miter lim="400000"/>
          </a:ln>
        </p:spPr>
      </p:pic>
      <p:pic>
        <p:nvPicPr>
          <p:cNvPr id="156" name="painted-heart.jpg" descr="painted-heart.jpg"/>
          <p:cNvPicPr>
            <a:picLocks noChangeAspect="1"/>
          </p:cNvPicPr>
          <p:nvPr/>
        </p:nvPicPr>
        <p:blipFill>
          <a:blip r:embed="rId3">
            <a:extLst/>
          </a:blip>
          <a:srcRect l="23055" t="0" r="17809" b="0"/>
          <a:stretch>
            <a:fillRect/>
          </a:stretch>
        </p:blipFill>
        <p:spPr>
          <a:xfrm>
            <a:off x="5356074" y="630634"/>
            <a:ext cx="7532791" cy="849217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