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2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varScale="1">
        <p:scale>
          <a:sx n="72" d="100"/>
          <a:sy n="72" d="100"/>
        </p:scale>
        <p:origin x="-960" y="-120"/>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bg>
      <p:bgPr>
        <a:solidFill>
          <a:srgbClr val="000000"/>
        </a:solid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6340208" y="8162925"/>
            <a:ext cx="314859" cy="317500"/>
          </a:xfrm>
          <a:prstGeom prst="rect">
            <a:avLst/>
          </a:prstGeom>
        </p:spPr>
        <p:txBody>
          <a:bodyPr lIns="38100" tIns="38100" rIns="38100" bIns="38100"/>
          <a:lstStyle>
            <a:lvl1pPr>
              <a:defRPr>
                <a:solidFill>
                  <a:srgbClr val="FFFFFF"/>
                </a:solidFill>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holytrinitychico.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 name="Ephesians 1:15-19…"/>
          <p:cNvSpPr txBox="1"/>
          <p:nvPr/>
        </p:nvSpPr>
        <p:spPr>
          <a:xfrm>
            <a:off x="782383" y="177896"/>
            <a:ext cx="11440034" cy="8585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pPr>
              <a:defRPr sz="3100"/>
            </a:pPr>
            <a:r>
              <a:rPr dirty="0"/>
              <a:t>Ephesians 1:</a:t>
            </a:r>
            <a:r>
              <a:rPr dirty="0" smtClean="0"/>
              <a:t>1</a:t>
            </a:r>
            <a:r>
              <a:rPr lang="en-US" dirty="0" smtClean="0"/>
              <a:t>8</a:t>
            </a:r>
            <a:r>
              <a:rPr dirty="0" smtClean="0"/>
              <a:t>-</a:t>
            </a:r>
            <a:r>
              <a:rPr lang="en-US" dirty="0" smtClean="0"/>
              <a:t>23</a:t>
            </a:r>
            <a:endParaRPr dirty="0" smtClean="0"/>
          </a:p>
          <a:p>
            <a:endParaRPr dirty="0"/>
          </a:p>
          <a:p>
            <a:pPr>
              <a:defRPr sz="3500"/>
            </a:pPr>
            <a:r>
              <a:rPr dirty="0"/>
              <a:t>“I pray that the eyes of your heart may be enlightened in order that you may know the hope to which he has called you, the riches of the glory of his inheritance in his holy ones, and his incomparably great power for us who believe. That power is the same as the mighty strength he exerted when he raised Christ from the dead and seated him at his right hand in the heavenly realms, far above all rule and authority, power and dominion, and every name that is named, not only in the present age but also in the one to come. And God placed all things under his feet and appointed him to be head over everything for the church, which is his body, the fullness of him who fills everything in every way.”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8" name="Orthodox-Harrowing-of-Hell-2-1600x900-1.jpg" descr="Orthodox-Harrowing-of-Hell-2-1600x900-1.jpg"/>
          <p:cNvPicPr>
            <a:picLocks noChangeAspect="1"/>
          </p:cNvPicPr>
          <p:nvPr/>
        </p:nvPicPr>
        <p:blipFill>
          <a:blip r:embed="rId2">
            <a:extLst/>
          </a:blip>
          <a:stretch>
            <a:fillRect/>
          </a:stretch>
        </p:blipFill>
        <p:spPr>
          <a:xfrm>
            <a:off x="-106720" y="2835570"/>
            <a:ext cx="13218240" cy="7435260"/>
          </a:xfrm>
          <a:prstGeom prst="rect">
            <a:avLst/>
          </a:prstGeom>
          <a:ln w="12700">
            <a:miter lim="400000"/>
          </a:ln>
        </p:spPr>
      </p:pic>
      <p:sp>
        <p:nvSpPr>
          <p:cNvPr id="159" name="“That power is the same as the mighty strength he exerted when he raised Christ from the dead”"/>
          <p:cNvSpPr txBox="1"/>
          <p:nvPr/>
        </p:nvSpPr>
        <p:spPr>
          <a:xfrm>
            <a:off x="236589" y="344286"/>
            <a:ext cx="12531622" cy="1749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endParaRPr/>
          </a:p>
          <a:p>
            <a:pPr>
              <a:defRPr sz="4200">
                <a:solidFill>
                  <a:srgbClr val="FFFFFF"/>
                </a:solidFill>
              </a:defRPr>
            </a:pPr>
            <a:r>
              <a:t>“That power is the same as the mighty strength he exerted when he raised Christ from the dead”</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1" name="Jesus-sitting-1038x779.jpg" descr="Jesus-sitting-1038x779.jpg"/>
          <p:cNvPicPr>
            <a:picLocks noChangeAspect="1"/>
          </p:cNvPicPr>
          <p:nvPr/>
        </p:nvPicPr>
        <p:blipFill>
          <a:blip r:embed="rId2">
            <a:extLst/>
          </a:blip>
          <a:stretch>
            <a:fillRect/>
          </a:stretch>
        </p:blipFill>
        <p:spPr>
          <a:xfrm>
            <a:off x="-88900" y="-69850"/>
            <a:ext cx="13182600" cy="9893300"/>
          </a:xfrm>
          <a:prstGeom prst="rect">
            <a:avLst/>
          </a:prstGeom>
          <a:ln w="12700">
            <a:miter lim="400000"/>
          </a:ln>
        </p:spPr>
      </p:pic>
      <p:sp>
        <p:nvSpPr>
          <p:cNvPr id="162" name="Rectangle"/>
          <p:cNvSpPr/>
          <p:nvPr/>
        </p:nvSpPr>
        <p:spPr>
          <a:xfrm>
            <a:off x="-13560" y="105833"/>
            <a:ext cx="13031920" cy="2086108"/>
          </a:xfrm>
          <a:prstGeom prst="rect">
            <a:avLst/>
          </a:prstGeom>
          <a:solidFill>
            <a:srgbClr val="000000">
              <a:alpha val="32047"/>
            </a:srgb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3" name="“and seated him at his right hand in the heavenly realms”"/>
          <p:cNvSpPr txBox="1"/>
          <p:nvPr/>
        </p:nvSpPr>
        <p:spPr>
          <a:xfrm>
            <a:off x="236589" y="73352"/>
            <a:ext cx="12531622" cy="1749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endParaRPr/>
          </a:p>
          <a:p>
            <a:pPr>
              <a:defRPr sz="4200">
                <a:solidFill>
                  <a:srgbClr val="FFFFFF"/>
                </a:solidFill>
              </a:defRPr>
            </a:pPr>
            <a:r>
              <a:t>“and seated him at his right hand in the heavenly realms”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 name="louvre-stele-victoire-naram-sin.jpg" descr="louvre-stele-victoire-naram-sin.jpg"/>
          <p:cNvPicPr>
            <a:picLocks noChangeAspect="1"/>
          </p:cNvPicPr>
          <p:nvPr/>
        </p:nvPicPr>
        <p:blipFill>
          <a:blip r:embed="rId2">
            <a:extLst/>
          </a:blip>
          <a:srcRect l="19119" t="11485" r="15312" b="25611"/>
          <a:stretch>
            <a:fillRect/>
          </a:stretch>
        </p:blipFill>
        <p:spPr>
          <a:xfrm>
            <a:off x="5070691" y="-2237504"/>
            <a:ext cx="9331903" cy="12851596"/>
          </a:xfrm>
          <a:prstGeom prst="rect">
            <a:avLst/>
          </a:prstGeom>
          <a:ln w="12700">
            <a:miter lim="400000"/>
          </a:ln>
        </p:spPr>
      </p:pic>
      <p:sp>
        <p:nvSpPr>
          <p:cNvPr id="166" name="Psalm 110:1…"/>
          <p:cNvSpPr txBox="1"/>
          <p:nvPr/>
        </p:nvSpPr>
        <p:spPr>
          <a:xfrm>
            <a:off x="491574" y="953886"/>
            <a:ext cx="5191234" cy="5813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pPr>
              <a:defRPr sz="3500">
                <a:solidFill>
                  <a:srgbClr val="FFFFFF"/>
                </a:solidFill>
              </a:defRPr>
            </a:pPr>
            <a:r>
              <a:t>Psalm 110:1</a:t>
            </a:r>
          </a:p>
          <a:p>
            <a:pPr>
              <a:defRPr sz="4200">
                <a:solidFill>
                  <a:srgbClr val="FFFFFF"/>
                </a:solidFill>
              </a:defRPr>
            </a:pPr>
            <a:endParaRPr/>
          </a:p>
          <a:p>
            <a:pPr>
              <a:defRPr sz="4200">
                <a:solidFill>
                  <a:srgbClr val="FFFFFF"/>
                </a:solidFill>
              </a:defRPr>
            </a:pPr>
            <a:r>
              <a:t>“Yahweh said to my Lord, </a:t>
            </a:r>
          </a:p>
          <a:p>
            <a:pPr>
              <a:defRPr sz="4200">
                <a:solidFill>
                  <a:srgbClr val="FFFFFF"/>
                </a:solidFill>
              </a:defRPr>
            </a:pPr>
            <a:r>
              <a:t>‘Sit at my right hand until I make your enemies a footstool for your feet’.”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8" name="20023116-large.jpg" descr="20023116-large.jpg"/>
          <p:cNvPicPr>
            <a:picLocks noChangeAspect="1"/>
          </p:cNvPicPr>
          <p:nvPr/>
        </p:nvPicPr>
        <p:blipFill>
          <a:blip r:embed="rId2">
            <a:extLst/>
          </a:blip>
          <a:srcRect l="4585" r="44641"/>
          <a:stretch>
            <a:fillRect/>
          </a:stretch>
        </p:blipFill>
        <p:spPr>
          <a:xfrm>
            <a:off x="6429643" y="-1831010"/>
            <a:ext cx="6614845" cy="11857860"/>
          </a:xfrm>
          <a:prstGeom prst="rect">
            <a:avLst/>
          </a:prstGeom>
          <a:ln w="12700">
            <a:miter lim="400000"/>
          </a:ln>
        </p:spPr>
      </p:pic>
      <p:sp>
        <p:nvSpPr>
          <p:cNvPr id="169" name="Psalm 110:1…"/>
          <p:cNvSpPr txBox="1"/>
          <p:nvPr/>
        </p:nvSpPr>
        <p:spPr>
          <a:xfrm>
            <a:off x="491574" y="953886"/>
            <a:ext cx="5191234" cy="581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pPr>
              <a:defRPr sz="3500">
                <a:solidFill>
                  <a:srgbClr val="FFFFFF"/>
                </a:solidFill>
              </a:defRPr>
            </a:pPr>
            <a:r>
              <a:t>Psalm 110:1</a:t>
            </a:r>
          </a:p>
          <a:p>
            <a:pPr>
              <a:defRPr sz="4200">
                <a:solidFill>
                  <a:srgbClr val="FFFFFF"/>
                </a:solidFill>
              </a:defRPr>
            </a:pPr>
            <a:endParaRPr/>
          </a:p>
          <a:p>
            <a:pPr>
              <a:defRPr sz="4200">
                <a:solidFill>
                  <a:srgbClr val="FFFFFF"/>
                </a:solidFill>
              </a:defRPr>
            </a:pPr>
            <a:r>
              <a:t>“Yahweh said to my Lord, </a:t>
            </a:r>
          </a:p>
          <a:p>
            <a:pPr>
              <a:defRPr sz="4200">
                <a:solidFill>
                  <a:srgbClr val="FFFFFF"/>
                </a:solidFill>
              </a:defRPr>
            </a:pPr>
            <a:r>
              <a:t>‘Sit at my right hand until I make your enemies a footstool for your feet’.”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1" name="Francesco_Botticini_-_The_Assumption_of_the_Virgin.jpg" descr="Francesco_Botticini_-_The_Assumption_of_the_Virgin.jpg"/>
          <p:cNvPicPr>
            <a:picLocks noChangeAspect="1"/>
          </p:cNvPicPr>
          <p:nvPr/>
        </p:nvPicPr>
        <p:blipFill>
          <a:blip r:embed="rId2">
            <a:extLst/>
          </a:blip>
          <a:stretch>
            <a:fillRect/>
          </a:stretch>
        </p:blipFill>
        <p:spPr>
          <a:xfrm>
            <a:off x="-1" y="2081918"/>
            <a:ext cx="13004801" cy="7858831"/>
          </a:xfrm>
          <a:prstGeom prst="rect">
            <a:avLst/>
          </a:prstGeom>
          <a:ln w="12700">
            <a:miter lim="400000"/>
          </a:ln>
        </p:spPr>
      </p:pic>
      <p:sp>
        <p:nvSpPr>
          <p:cNvPr id="172" name="“…far above all rule and authority, power and dominion, and every name that is named, not only in the present age but also in the one to come.”"/>
          <p:cNvSpPr txBox="1"/>
          <p:nvPr/>
        </p:nvSpPr>
        <p:spPr>
          <a:xfrm>
            <a:off x="-27366" y="-304519"/>
            <a:ext cx="12880343" cy="2133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endParaRPr/>
          </a:p>
          <a:p>
            <a:pPr>
              <a:defRPr sz="3600">
                <a:solidFill>
                  <a:srgbClr val="FFFFFF"/>
                </a:solidFill>
              </a:defRPr>
            </a:pPr>
            <a:r>
              <a:t>“…far above all rule and authority, power and dominion, and every name that is named, not only in the present age but also in the one to come.”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 name="24359364107_152b0152ff_k.jpg" descr="24359364107_152b0152ff_k.jpg"/>
          <p:cNvPicPr>
            <a:picLocks noChangeAspect="1"/>
          </p:cNvPicPr>
          <p:nvPr/>
        </p:nvPicPr>
        <p:blipFill>
          <a:blip r:embed="rId2">
            <a:extLst/>
          </a:blip>
          <a:srcRect l="17534" r="8814"/>
          <a:stretch>
            <a:fillRect/>
          </a:stretch>
        </p:blipFill>
        <p:spPr>
          <a:xfrm>
            <a:off x="-615003" y="0"/>
            <a:ext cx="14234804" cy="9753600"/>
          </a:xfrm>
          <a:prstGeom prst="rect">
            <a:avLst/>
          </a:prstGeom>
          <a:ln w="12700">
            <a:miter lim="400000"/>
          </a:ln>
        </p:spPr>
      </p:pic>
      <p:sp>
        <p:nvSpPr>
          <p:cNvPr id="175" name="“And God placed all things under his feet and appointed him to be head over everything for the church, which is his body, the fullness of him who fills everything in every way.”"/>
          <p:cNvSpPr txBox="1"/>
          <p:nvPr/>
        </p:nvSpPr>
        <p:spPr>
          <a:xfrm>
            <a:off x="594438" y="966586"/>
            <a:ext cx="11815924" cy="3045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endParaRPr/>
          </a:p>
          <a:p>
            <a:pPr>
              <a:defRPr sz="4200">
                <a:solidFill>
                  <a:srgbClr val="FFFFFF"/>
                </a:solidFill>
              </a:defRPr>
            </a:pPr>
            <a:r>
              <a:t>“And God placed all things under his feet and appointed him to be head over everything for the church, which is his body, the fullness of him who fills everything in every way.”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7" name="080514-O-ZZ999-444.JPG.jpg" descr="080514-O-ZZ999-444.JPG.jpg"/>
          <p:cNvPicPr>
            <a:picLocks noChangeAspect="1"/>
          </p:cNvPicPr>
          <p:nvPr/>
        </p:nvPicPr>
        <p:blipFill>
          <a:blip r:embed="rId2">
            <a:extLst/>
          </a:blip>
          <a:stretch>
            <a:fillRect/>
          </a:stretch>
        </p:blipFill>
        <p:spPr>
          <a:xfrm>
            <a:off x="0" y="-1"/>
            <a:ext cx="13004800" cy="97536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ransition spd="med"/>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 name="To give your offerings online, you can do so at:…"/>
          <p:cNvSpPr txBox="1"/>
          <p:nvPr/>
        </p:nvSpPr>
        <p:spPr>
          <a:xfrm>
            <a:off x="444246" y="1707694"/>
            <a:ext cx="5923173" cy="6008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38100" tIns="38100" rIns="38100" bIns="38100" anchor="ctr">
            <a:spAutoFit/>
          </a:bodyPr>
          <a:lstStyle/>
          <a:p>
            <a:pPr>
              <a:defRPr sz="3200"/>
            </a:pPr>
            <a:r>
              <a:t>To give your offerings online, you can do so at:</a:t>
            </a:r>
          </a:p>
          <a:p>
            <a:pPr>
              <a:defRPr sz="3200"/>
            </a:pPr>
            <a:r>
              <a:rPr u="sng">
                <a:hlinkClick r:id="rId2"/>
              </a:rPr>
              <a:t>holytrinitychico.org</a:t>
            </a:r>
          </a:p>
          <a:p>
            <a:pPr>
              <a:defRPr sz="3200"/>
            </a:pPr>
            <a:endParaRPr/>
          </a:p>
          <a:p>
            <a:pPr>
              <a:defRPr sz="3200"/>
            </a:pPr>
            <a:endParaRPr/>
          </a:p>
          <a:p>
            <a:pPr>
              <a:defRPr sz="3200"/>
            </a:pPr>
            <a:endParaRPr/>
          </a:p>
          <a:p>
            <a:pPr>
              <a:defRPr sz="3200"/>
            </a:pPr>
            <a:r>
              <a:t>To give you offerings via check, please mail them to:</a:t>
            </a:r>
          </a:p>
          <a:p>
            <a:pPr>
              <a:defRPr sz="3200"/>
            </a:pPr>
            <a:endParaRPr/>
          </a:p>
          <a:p>
            <a:pPr>
              <a:defRPr sz="3200"/>
            </a:pPr>
            <a:r>
              <a:t>Holy Trinity Church</a:t>
            </a:r>
          </a:p>
          <a:p>
            <a:pPr>
              <a:defRPr sz="3200"/>
            </a:pPr>
            <a:r>
              <a:t>1394 Huggins Ave.</a:t>
            </a:r>
          </a:p>
          <a:p>
            <a:pPr>
              <a:defRPr sz="3200"/>
            </a:pPr>
            <a:r>
              <a:t>Chico, CA 95926</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4" name="1200px-Nietzsche187a.jpg" descr="1200px-Nietzsche187a.jpg"/>
          <p:cNvPicPr>
            <a:picLocks noChangeAspect="1"/>
          </p:cNvPicPr>
          <p:nvPr/>
        </p:nvPicPr>
        <p:blipFill>
          <a:blip r:embed="rId2">
            <a:extLst/>
          </a:blip>
          <a:stretch>
            <a:fillRect/>
          </a:stretch>
        </p:blipFill>
        <p:spPr>
          <a:xfrm>
            <a:off x="7281" y="-1"/>
            <a:ext cx="7189386" cy="9753601"/>
          </a:xfrm>
          <a:prstGeom prst="rect">
            <a:avLst/>
          </a:prstGeom>
          <a:ln w="12700">
            <a:miter lim="400000"/>
          </a:ln>
        </p:spPr>
      </p:pic>
      <p:pic>
        <p:nvPicPr>
          <p:cNvPr id="135" name="page_1.jpg" descr="page_1.jpg"/>
          <p:cNvPicPr>
            <a:picLocks noChangeAspect="1"/>
          </p:cNvPicPr>
          <p:nvPr/>
        </p:nvPicPr>
        <p:blipFill>
          <a:blip r:embed="rId3">
            <a:extLst/>
          </a:blip>
          <a:stretch>
            <a:fillRect/>
          </a:stretch>
        </p:blipFill>
        <p:spPr>
          <a:xfrm>
            <a:off x="7382933" y="964915"/>
            <a:ext cx="5147734" cy="809470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 name="ap_381230042jpg.jpg" descr="ap_381230042jpg.jpg"/>
          <p:cNvPicPr>
            <a:picLocks noChangeAspect="1"/>
          </p:cNvPicPr>
          <p:nvPr/>
        </p:nvPicPr>
        <p:blipFill>
          <a:blip r:embed="rId2">
            <a:extLst/>
          </a:blip>
          <a:stretch>
            <a:fillRect/>
          </a:stretch>
        </p:blipFill>
        <p:spPr>
          <a:xfrm>
            <a:off x="-147066" y="863519"/>
            <a:ext cx="13913866" cy="802656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 name="kenosha.jpg" descr="kenosha.jpg"/>
          <p:cNvPicPr>
            <a:picLocks noChangeAspect="1"/>
          </p:cNvPicPr>
          <p:nvPr/>
        </p:nvPicPr>
        <p:blipFill>
          <a:blip r:embed="rId2">
            <a:extLst/>
          </a:blip>
          <a:stretch>
            <a:fillRect/>
          </a:stretch>
        </p:blipFill>
        <p:spPr>
          <a:xfrm>
            <a:off x="-765503" y="-74707"/>
            <a:ext cx="14851550" cy="990301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1" name="stySMnMERSxJ8FiDQxBfbMJH.jpeg" descr="stySMnMERSxJ8FiDQxBfbMJH.jpeg"/>
          <p:cNvPicPr>
            <a:picLocks noChangeAspect="1"/>
          </p:cNvPicPr>
          <p:nvPr/>
        </p:nvPicPr>
        <p:blipFill>
          <a:blip r:embed="rId2">
            <a:extLst/>
          </a:blip>
          <a:stretch>
            <a:fillRect/>
          </a:stretch>
        </p:blipFill>
        <p:spPr>
          <a:xfrm>
            <a:off x="0" y="0"/>
            <a:ext cx="13335000" cy="100076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 name="Ephesians 1:18-23…"/>
          <p:cNvSpPr txBox="1"/>
          <p:nvPr/>
        </p:nvSpPr>
        <p:spPr>
          <a:xfrm>
            <a:off x="782383" y="177896"/>
            <a:ext cx="11440034" cy="8585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pPr>
              <a:defRPr sz="3100"/>
            </a:pPr>
            <a:r>
              <a:t>Ephesians 1:18-23</a:t>
            </a:r>
          </a:p>
          <a:p>
            <a:endParaRPr/>
          </a:p>
          <a:p>
            <a:pPr>
              <a:defRPr sz="3500"/>
            </a:pPr>
            <a:r>
              <a:t>“I pray that the eyes of your heart may be enlightened in order that you may know </a:t>
            </a:r>
            <a:r>
              <a:rPr>
                <a:solidFill>
                  <a:schemeClr val="accent5">
                    <a:lumOff val="-29866"/>
                  </a:schemeClr>
                </a:solidFill>
              </a:rPr>
              <a:t>the hope to which he has called you, the riches of the glory of his inheritance in his holy ones, and his incomparably great power for us who believe. </a:t>
            </a:r>
            <a:r>
              <a:t>That power is the same as the mighty strength he exerted when he raised Christ from the dead and seated him at his right hand in the heavenly realms, far above all rule and authority, power and dominion, and every name that is named, not only in the present age but also in the one to come. And God placed all things under his feet and appointed him to be head over everything for the church, which is his body, the fullness of him who fills everything in every way.”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 name="ephesus-celsus-library-turkey.jpg" descr="ephesus-celsus-library-turkey.jpg"/>
          <p:cNvPicPr>
            <a:picLocks noChangeAspect="1"/>
          </p:cNvPicPr>
          <p:nvPr/>
        </p:nvPicPr>
        <p:blipFill>
          <a:blip r:embed="rId2">
            <a:extLst/>
          </a:blip>
          <a:srcRect t="8080" b="36275"/>
          <a:stretch>
            <a:fillRect/>
          </a:stretch>
        </p:blipFill>
        <p:spPr>
          <a:xfrm>
            <a:off x="6151" y="9573"/>
            <a:ext cx="13223769" cy="9808379"/>
          </a:xfrm>
          <a:prstGeom prst="rect">
            <a:avLst/>
          </a:prstGeom>
          <a:ln w="12700">
            <a:miter lim="400000"/>
          </a:ln>
        </p:spPr>
      </p:pic>
      <p:sp>
        <p:nvSpPr>
          <p:cNvPr id="146" name="Rectangle"/>
          <p:cNvSpPr/>
          <p:nvPr/>
        </p:nvSpPr>
        <p:spPr>
          <a:xfrm>
            <a:off x="-279301" y="430303"/>
            <a:ext cx="9173121" cy="1343125"/>
          </a:xfrm>
          <a:prstGeom prst="rect">
            <a:avLst/>
          </a:prstGeom>
          <a:solidFill>
            <a:srgbClr val="000000"/>
          </a:solidFill>
          <a:ln w="12700">
            <a:miter lim="400000"/>
          </a:ln>
        </p:spPr>
        <p:txBody>
          <a:bodyPr lIns="38100" tIns="38100" rIns="38100" bIns="38100" anchor="ctr"/>
          <a:lstStyle/>
          <a:p>
            <a:pPr>
              <a:defRPr sz="2000" b="0">
                <a:solidFill>
                  <a:srgbClr val="FFFFFF"/>
                </a:solidFill>
                <a:latin typeface="+mn-lt"/>
                <a:ea typeface="+mn-ea"/>
                <a:cs typeface="+mn-cs"/>
                <a:sym typeface="Helvetica Neue Medium"/>
              </a:defRPr>
            </a:pPr>
            <a:endParaRPr/>
          </a:p>
        </p:txBody>
      </p:sp>
      <p:sp>
        <p:nvSpPr>
          <p:cNvPr id="147" name="Paul’s Letter to the Ephesians"/>
          <p:cNvSpPr txBox="1"/>
          <p:nvPr/>
        </p:nvSpPr>
        <p:spPr>
          <a:xfrm>
            <a:off x="839727" y="778665"/>
            <a:ext cx="6935065" cy="646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38100" tIns="38100" rIns="38100" bIns="38100" anchor="ctr">
            <a:spAutoFit/>
          </a:bodyPr>
          <a:lstStyle>
            <a:lvl1pPr>
              <a:defRPr sz="3800">
                <a:solidFill>
                  <a:srgbClr val="FFFFFF"/>
                </a:solidFill>
              </a:defRPr>
            </a:lvl1pPr>
          </a:lstStyle>
          <a:p>
            <a:r>
              <a:t>Paul’s Letter to the Ephesians</a:t>
            </a:r>
          </a:p>
        </p:txBody>
      </p:sp>
      <p:sp>
        <p:nvSpPr>
          <p:cNvPr id="148" name="Rectangle"/>
          <p:cNvSpPr/>
          <p:nvPr/>
        </p:nvSpPr>
        <p:spPr>
          <a:xfrm>
            <a:off x="9062243" y="430303"/>
            <a:ext cx="3967908" cy="1343125"/>
          </a:xfrm>
          <a:prstGeom prst="rect">
            <a:avLst/>
          </a:prstGeom>
          <a:solidFill>
            <a:srgbClr val="F4B700"/>
          </a:solidFill>
          <a:ln w="12700">
            <a:miter lim="400000"/>
          </a:ln>
        </p:spPr>
        <p:txBody>
          <a:bodyPr lIns="38100" tIns="38100" rIns="38100" bIns="38100" anchor="ctr"/>
          <a:lstStyle/>
          <a:p>
            <a:pPr>
              <a:defRPr sz="2000" b="0">
                <a:solidFill>
                  <a:srgbClr val="FFFFFF"/>
                </a:solidFill>
                <a:latin typeface="+mn-lt"/>
                <a:ea typeface="+mn-ea"/>
                <a:cs typeface="+mn-cs"/>
                <a:sym typeface="Helvetica Neue Medium"/>
              </a:defRPr>
            </a:pPr>
            <a:endParaRPr/>
          </a:p>
        </p:txBody>
      </p:sp>
      <p:sp>
        <p:nvSpPr>
          <p:cNvPr id="149" name="1:18-23"/>
          <p:cNvSpPr txBox="1"/>
          <p:nvPr/>
        </p:nvSpPr>
        <p:spPr>
          <a:xfrm>
            <a:off x="10275656" y="815844"/>
            <a:ext cx="1541082" cy="572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38100" tIns="38100" rIns="38100" bIns="38100" anchor="ctr">
            <a:spAutoFit/>
          </a:bodyPr>
          <a:lstStyle>
            <a:lvl1pPr>
              <a:defRPr sz="3300"/>
            </a:lvl1pPr>
          </a:lstStyle>
          <a:p>
            <a:r>
              <a:t>1:18-23</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 name="furious-power-of-nature.jpg" descr="furious-power-of-nature.jpg"/>
          <p:cNvPicPr>
            <a:picLocks noChangeAspect="1"/>
          </p:cNvPicPr>
          <p:nvPr/>
        </p:nvPicPr>
        <p:blipFill>
          <a:blip r:embed="rId2">
            <a:extLst/>
          </a:blip>
          <a:stretch>
            <a:fillRect/>
          </a:stretch>
        </p:blipFill>
        <p:spPr>
          <a:xfrm>
            <a:off x="-869671" y="-22556"/>
            <a:ext cx="14744142" cy="9798712"/>
          </a:xfrm>
          <a:prstGeom prst="rect">
            <a:avLst/>
          </a:prstGeom>
          <a:ln w="12700">
            <a:miter lim="400000"/>
          </a:ln>
        </p:spPr>
      </p:pic>
      <p:sp>
        <p:nvSpPr>
          <p:cNvPr id="152" name="Rectangle"/>
          <p:cNvSpPr/>
          <p:nvPr/>
        </p:nvSpPr>
        <p:spPr>
          <a:xfrm>
            <a:off x="0" y="7803157"/>
            <a:ext cx="13004801" cy="1899643"/>
          </a:xfrm>
          <a:prstGeom prst="rect">
            <a:avLst/>
          </a:prstGeom>
          <a:solidFill>
            <a:srgbClr val="000000">
              <a:alpha val="58456"/>
            </a:srgb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3" name="“his incomparably great power for us who believe.”"/>
          <p:cNvSpPr txBox="1"/>
          <p:nvPr/>
        </p:nvSpPr>
        <p:spPr>
          <a:xfrm>
            <a:off x="1945665" y="7693352"/>
            <a:ext cx="9350536" cy="1749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endParaRPr/>
          </a:p>
          <a:p>
            <a:pPr>
              <a:defRPr sz="4200">
                <a:solidFill>
                  <a:srgbClr val="FFFFFF"/>
                </a:solidFill>
              </a:defRPr>
            </a:pPr>
            <a:r>
              <a:t>“his incomparably great power for us who believe.”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 name="volcano-news-1218058.jpg" descr="volcano-news-1218058.jpg"/>
          <p:cNvPicPr>
            <a:picLocks noChangeAspect="1"/>
          </p:cNvPicPr>
          <p:nvPr/>
        </p:nvPicPr>
        <p:blipFill>
          <a:blip r:embed="rId2">
            <a:extLst/>
          </a:blip>
          <a:stretch>
            <a:fillRect/>
          </a:stretch>
        </p:blipFill>
        <p:spPr>
          <a:xfrm>
            <a:off x="-169574" y="-78840"/>
            <a:ext cx="13343948" cy="7915903"/>
          </a:xfrm>
          <a:prstGeom prst="rect">
            <a:avLst/>
          </a:prstGeom>
          <a:ln w="12700">
            <a:miter lim="400000"/>
          </a:ln>
        </p:spPr>
      </p:pic>
      <p:sp>
        <p:nvSpPr>
          <p:cNvPr id="156" name="“That power is the same as the mighty strength he exerted when he raised Christ from the dead”"/>
          <p:cNvSpPr txBox="1"/>
          <p:nvPr/>
        </p:nvSpPr>
        <p:spPr>
          <a:xfrm>
            <a:off x="270357" y="7540952"/>
            <a:ext cx="12464087" cy="1749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spAutoFit/>
          </a:bodyPr>
          <a:lstStyle/>
          <a:p>
            <a:endParaRPr/>
          </a:p>
          <a:p>
            <a:pPr>
              <a:defRPr sz="4200">
                <a:solidFill>
                  <a:srgbClr val="FFFFFF"/>
                </a:solidFill>
              </a:defRPr>
            </a:pPr>
            <a:r>
              <a:t>“That </a:t>
            </a:r>
            <a:r>
              <a:rPr>
                <a:solidFill>
                  <a:schemeClr val="accent4"/>
                </a:solidFill>
              </a:rPr>
              <a:t>power</a:t>
            </a:r>
            <a:r>
              <a:t> is the same as the </a:t>
            </a:r>
            <a:r>
              <a:rPr>
                <a:solidFill>
                  <a:schemeClr val="accent4">
                    <a:hueOff val="366961"/>
                    <a:satOff val="4172"/>
                    <a:lumOff val="11129"/>
                  </a:schemeClr>
                </a:solidFill>
              </a:rPr>
              <a:t>mighty strength</a:t>
            </a:r>
            <a:r>
              <a:t> he </a:t>
            </a:r>
            <a:r>
              <a:rPr>
                <a:solidFill>
                  <a:schemeClr val="accent4">
                    <a:hueOff val="366961"/>
                    <a:satOff val="4172"/>
                    <a:lumOff val="11129"/>
                  </a:schemeClr>
                </a:solidFill>
              </a:rPr>
              <a:t>exerted</a:t>
            </a:r>
            <a:r>
              <a:t> when he raised Christ from the dead”</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TotalTime>
  <Words>553</Words>
  <Application>Microsoft Macintosh PowerPoint</Application>
  <PresentationFormat>Custom</PresentationFormat>
  <Paragraphs>38</Paragraphs>
  <Slides>19</Slides>
  <Notes>0</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White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Tom Mount</cp:lastModifiedBy>
  <cp:revision>3</cp:revision>
  <dcterms:created xsi:type="dcterms:W3CDTF">2020-09-06T17:11:03Z</dcterms:created>
  <dcterms:modified xsi:type="dcterms:W3CDTF">2020-09-06T18:37:41Z</dcterms:modified>
</cp:coreProperties>
</file>