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58" r:id="rId5"/>
    <p:sldId id="261" r:id="rId6"/>
    <p:sldId id="262" r:id="rId7"/>
    <p:sldId id="263" r:id="rId8"/>
    <p:sldId id="264" r:id="rId9"/>
    <p:sldId id="265" r:id="rId10"/>
    <p:sldId id="266" r:id="rId11"/>
    <p:sldId id="272"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autoAdjust="0"/>
    <p:restoredTop sz="94660"/>
  </p:normalViewPr>
  <p:slideViewPr>
    <p:cSldViewPr snapToGrid="0">
      <p:cViewPr varScale="1">
        <p:scale>
          <a:sx n="118" d="100"/>
          <a:sy n="118" d="100"/>
        </p:scale>
        <p:origin x="3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313FD-AD9A-4F51-A997-7090074C41A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A1F2717-FA7B-4C8E-86B2-F3D6580A9E1C}">
      <dgm:prSet/>
      <dgm:spPr/>
      <dgm:t>
        <a:bodyPr/>
        <a:lstStyle/>
        <a:p>
          <a:r>
            <a:rPr lang="en-US"/>
            <a:t>For this reason – 3:1, 3:14</a:t>
          </a:r>
        </a:p>
      </dgm:t>
    </dgm:pt>
    <dgm:pt modelId="{F0FF46DA-1F6B-4D5E-9880-252F6A7326A0}" type="parTrans" cxnId="{919814F5-3330-4121-941C-BBE5F8964C93}">
      <dgm:prSet/>
      <dgm:spPr/>
      <dgm:t>
        <a:bodyPr/>
        <a:lstStyle/>
        <a:p>
          <a:endParaRPr lang="en-US"/>
        </a:p>
      </dgm:t>
    </dgm:pt>
    <dgm:pt modelId="{3FF69FC0-7BF2-4566-856D-3512DF5CC91C}" type="sibTrans" cxnId="{919814F5-3330-4121-941C-BBE5F8964C93}">
      <dgm:prSet/>
      <dgm:spPr/>
      <dgm:t>
        <a:bodyPr/>
        <a:lstStyle/>
        <a:p>
          <a:endParaRPr lang="en-US"/>
        </a:p>
      </dgm:t>
    </dgm:pt>
    <dgm:pt modelId="{6E0F7A40-E3A2-458F-92CE-8359CFBD2BC3}">
      <dgm:prSet/>
      <dgm:spPr/>
      <dgm:t>
        <a:bodyPr/>
        <a:lstStyle/>
        <a:p>
          <a:r>
            <a:rPr lang="en-US"/>
            <a:t>Parenthesis</a:t>
          </a:r>
        </a:p>
      </dgm:t>
    </dgm:pt>
    <dgm:pt modelId="{FCC15EA5-072A-4643-AE00-7E9C1FF118CC}" type="parTrans" cxnId="{6DFEF22C-FB40-44DB-A2D7-C59672310193}">
      <dgm:prSet/>
      <dgm:spPr/>
      <dgm:t>
        <a:bodyPr/>
        <a:lstStyle/>
        <a:p>
          <a:endParaRPr lang="en-US"/>
        </a:p>
      </dgm:t>
    </dgm:pt>
    <dgm:pt modelId="{8D9BC96B-F7A1-4472-840D-173B3133A14C}" type="sibTrans" cxnId="{6DFEF22C-FB40-44DB-A2D7-C59672310193}">
      <dgm:prSet/>
      <dgm:spPr/>
      <dgm:t>
        <a:bodyPr/>
        <a:lstStyle/>
        <a:p>
          <a:endParaRPr lang="en-US"/>
        </a:p>
      </dgm:t>
    </dgm:pt>
    <dgm:pt modelId="{EA216DBA-72E8-4A20-B7A0-A38DE8C75BE6}">
      <dgm:prSet/>
      <dgm:spPr/>
      <dgm:t>
        <a:bodyPr/>
        <a:lstStyle/>
        <a:p>
          <a:r>
            <a:rPr lang="en-US"/>
            <a:t>Paul’s Audience</a:t>
          </a:r>
        </a:p>
      </dgm:t>
    </dgm:pt>
    <dgm:pt modelId="{2B84E9B7-654C-4271-BC8B-0078B4F68731}" type="parTrans" cxnId="{4610EB72-0337-44A1-95B4-CCEBBBE2CE6C}">
      <dgm:prSet/>
      <dgm:spPr/>
      <dgm:t>
        <a:bodyPr/>
        <a:lstStyle/>
        <a:p>
          <a:endParaRPr lang="en-US"/>
        </a:p>
      </dgm:t>
    </dgm:pt>
    <dgm:pt modelId="{46150FC3-DF52-486B-865F-7D23142675DE}" type="sibTrans" cxnId="{4610EB72-0337-44A1-95B4-CCEBBBE2CE6C}">
      <dgm:prSet/>
      <dgm:spPr/>
      <dgm:t>
        <a:bodyPr/>
        <a:lstStyle/>
        <a:p>
          <a:endParaRPr lang="en-US"/>
        </a:p>
      </dgm:t>
    </dgm:pt>
    <dgm:pt modelId="{F78EC4C2-C691-4E78-8CB3-2A4BC2E2E3EA}">
      <dgm:prSet/>
      <dgm:spPr/>
      <dgm:t>
        <a:bodyPr/>
        <a:lstStyle/>
        <a:p>
          <a:r>
            <a:rPr lang="en-US" dirty="0"/>
            <a:t>Paul’s Suffering</a:t>
          </a:r>
        </a:p>
      </dgm:t>
    </dgm:pt>
    <dgm:pt modelId="{F24F9300-E782-409F-A300-007C6A26A33E}" type="parTrans" cxnId="{E005F493-5C33-4EDA-BF0B-1B6FE1F67244}">
      <dgm:prSet/>
      <dgm:spPr/>
      <dgm:t>
        <a:bodyPr/>
        <a:lstStyle/>
        <a:p>
          <a:endParaRPr lang="en-US"/>
        </a:p>
      </dgm:t>
    </dgm:pt>
    <dgm:pt modelId="{7BD918F5-D28F-457F-A176-8DD32525AABC}" type="sibTrans" cxnId="{E005F493-5C33-4EDA-BF0B-1B6FE1F67244}">
      <dgm:prSet/>
      <dgm:spPr/>
      <dgm:t>
        <a:bodyPr/>
        <a:lstStyle/>
        <a:p>
          <a:endParaRPr lang="en-US"/>
        </a:p>
      </dgm:t>
    </dgm:pt>
    <dgm:pt modelId="{FD8181C7-D089-4EE7-B06F-CEC58A3A9551}">
      <dgm:prSet/>
      <dgm:spPr/>
      <dgm:t>
        <a:bodyPr/>
        <a:lstStyle/>
        <a:p>
          <a:r>
            <a:rPr lang="en-US" dirty="0"/>
            <a:t>Paul’s Message</a:t>
          </a:r>
        </a:p>
      </dgm:t>
    </dgm:pt>
    <dgm:pt modelId="{4108758E-396F-4C3A-920F-156211F1D507}" type="parTrans" cxnId="{3F3E6C7D-46E3-4F1F-8853-576307DC81AA}">
      <dgm:prSet/>
      <dgm:spPr/>
      <dgm:t>
        <a:bodyPr/>
        <a:lstStyle/>
        <a:p>
          <a:endParaRPr lang="en-US"/>
        </a:p>
      </dgm:t>
    </dgm:pt>
    <dgm:pt modelId="{B7178CB8-F5F6-4896-942A-328B521A4353}" type="sibTrans" cxnId="{3F3E6C7D-46E3-4F1F-8853-576307DC81AA}">
      <dgm:prSet/>
      <dgm:spPr/>
      <dgm:t>
        <a:bodyPr/>
        <a:lstStyle/>
        <a:p>
          <a:endParaRPr lang="en-US"/>
        </a:p>
      </dgm:t>
    </dgm:pt>
    <dgm:pt modelId="{76735538-8B99-48E0-B342-8E795FE91F42}" type="pres">
      <dgm:prSet presAssocID="{323313FD-AD9A-4F51-A997-7090074C41A4}" presName="vert0" presStyleCnt="0">
        <dgm:presLayoutVars>
          <dgm:dir/>
          <dgm:animOne val="branch"/>
          <dgm:animLvl val="lvl"/>
        </dgm:presLayoutVars>
      </dgm:prSet>
      <dgm:spPr/>
    </dgm:pt>
    <dgm:pt modelId="{2FFA0D05-A8A7-40AA-A98A-30927A461410}" type="pres">
      <dgm:prSet presAssocID="{FA1F2717-FA7B-4C8E-86B2-F3D6580A9E1C}" presName="thickLine" presStyleLbl="alignNode1" presStyleIdx="0" presStyleCnt="5"/>
      <dgm:spPr/>
    </dgm:pt>
    <dgm:pt modelId="{262076A2-0BE1-4CC2-9882-BDE2A45AF69E}" type="pres">
      <dgm:prSet presAssocID="{FA1F2717-FA7B-4C8E-86B2-F3D6580A9E1C}" presName="horz1" presStyleCnt="0"/>
      <dgm:spPr/>
    </dgm:pt>
    <dgm:pt modelId="{4837B6FD-3A8A-4DED-9FA4-D4371508AF0E}" type="pres">
      <dgm:prSet presAssocID="{FA1F2717-FA7B-4C8E-86B2-F3D6580A9E1C}" presName="tx1" presStyleLbl="revTx" presStyleIdx="0" presStyleCnt="5"/>
      <dgm:spPr/>
    </dgm:pt>
    <dgm:pt modelId="{7E32FAAB-9531-44AF-880A-923106E81532}" type="pres">
      <dgm:prSet presAssocID="{FA1F2717-FA7B-4C8E-86B2-F3D6580A9E1C}" presName="vert1" presStyleCnt="0"/>
      <dgm:spPr/>
    </dgm:pt>
    <dgm:pt modelId="{B7B034ED-5165-42E7-8EDB-A0DD3AF65041}" type="pres">
      <dgm:prSet presAssocID="{6E0F7A40-E3A2-458F-92CE-8359CFBD2BC3}" presName="thickLine" presStyleLbl="alignNode1" presStyleIdx="1" presStyleCnt="5"/>
      <dgm:spPr/>
    </dgm:pt>
    <dgm:pt modelId="{56203D32-180E-486A-A752-518FD9DB32F2}" type="pres">
      <dgm:prSet presAssocID="{6E0F7A40-E3A2-458F-92CE-8359CFBD2BC3}" presName="horz1" presStyleCnt="0"/>
      <dgm:spPr/>
    </dgm:pt>
    <dgm:pt modelId="{1C513F66-B82A-4FB8-97DA-9453A84300F0}" type="pres">
      <dgm:prSet presAssocID="{6E0F7A40-E3A2-458F-92CE-8359CFBD2BC3}" presName="tx1" presStyleLbl="revTx" presStyleIdx="1" presStyleCnt="5"/>
      <dgm:spPr/>
    </dgm:pt>
    <dgm:pt modelId="{4E9D12E1-46D9-4001-A662-8B3F91D4B7BA}" type="pres">
      <dgm:prSet presAssocID="{6E0F7A40-E3A2-458F-92CE-8359CFBD2BC3}" presName="vert1" presStyleCnt="0"/>
      <dgm:spPr/>
    </dgm:pt>
    <dgm:pt modelId="{6C6D8091-F64D-4FE2-AEF6-642064971ABB}" type="pres">
      <dgm:prSet presAssocID="{EA216DBA-72E8-4A20-B7A0-A38DE8C75BE6}" presName="thickLine" presStyleLbl="alignNode1" presStyleIdx="2" presStyleCnt="5"/>
      <dgm:spPr/>
    </dgm:pt>
    <dgm:pt modelId="{02B2CE53-6BB8-43BC-9AF0-80CDB2F7A93D}" type="pres">
      <dgm:prSet presAssocID="{EA216DBA-72E8-4A20-B7A0-A38DE8C75BE6}" presName="horz1" presStyleCnt="0"/>
      <dgm:spPr/>
    </dgm:pt>
    <dgm:pt modelId="{BAC769A0-3E77-4C0B-994A-6349CB00DFBC}" type="pres">
      <dgm:prSet presAssocID="{EA216DBA-72E8-4A20-B7A0-A38DE8C75BE6}" presName="tx1" presStyleLbl="revTx" presStyleIdx="2" presStyleCnt="5"/>
      <dgm:spPr/>
    </dgm:pt>
    <dgm:pt modelId="{798C0290-1C27-49C9-913C-1A6164A8078D}" type="pres">
      <dgm:prSet presAssocID="{EA216DBA-72E8-4A20-B7A0-A38DE8C75BE6}" presName="vert1" presStyleCnt="0"/>
      <dgm:spPr/>
    </dgm:pt>
    <dgm:pt modelId="{2B1D7A0C-5D4C-4A9D-A4E1-68EA9F9DF527}" type="pres">
      <dgm:prSet presAssocID="{F78EC4C2-C691-4E78-8CB3-2A4BC2E2E3EA}" presName="thickLine" presStyleLbl="alignNode1" presStyleIdx="3" presStyleCnt="5"/>
      <dgm:spPr/>
    </dgm:pt>
    <dgm:pt modelId="{98AB7D78-ED77-435C-A201-521F858A61C5}" type="pres">
      <dgm:prSet presAssocID="{F78EC4C2-C691-4E78-8CB3-2A4BC2E2E3EA}" presName="horz1" presStyleCnt="0"/>
      <dgm:spPr/>
    </dgm:pt>
    <dgm:pt modelId="{CAC07F9D-83B2-41A8-B61E-7636A250F8E0}" type="pres">
      <dgm:prSet presAssocID="{F78EC4C2-C691-4E78-8CB3-2A4BC2E2E3EA}" presName="tx1" presStyleLbl="revTx" presStyleIdx="3" presStyleCnt="5"/>
      <dgm:spPr/>
    </dgm:pt>
    <dgm:pt modelId="{6BDE8D10-921C-4D1F-AFC6-64972A3D4B65}" type="pres">
      <dgm:prSet presAssocID="{F78EC4C2-C691-4E78-8CB3-2A4BC2E2E3EA}" presName="vert1" presStyleCnt="0"/>
      <dgm:spPr/>
    </dgm:pt>
    <dgm:pt modelId="{02F0AF09-BA1E-4FFC-A68B-452D7BDFCAA4}" type="pres">
      <dgm:prSet presAssocID="{FD8181C7-D089-4EE7-B06F-CEC58A3A9551}" presName="thickLine" presStyleLbl="alignNode1" presStyleIdx="4" presStyleCnt="5"/>
      <dgm:spPr/>
    </dgm:pt>
    <dgm:pt modelId="{D6C72194-328B-4B8A-A9D0-F4CA5081EEE5}" type="pres">
      <dgm:prSet presAssocID="{FD8181C7-D089-4EE7-B06F-CEC58A3A9551}" presName="horz1" presStyleCnt="0"/>
      <dgm:spPr/>
    </dgm:pt>
    <dgm:pt modelId="{56FF98D0-ACEB-4FCD-8B60-A49968961192}" type="pres">
      <dgm:prSet presAssocID="{FD8181C7-D089-4EE7-B06F-CEC58A3A9551}" presName="tx1" presStyleLbl="revTx" presStyleIdx="4" presStyleCnt="5"/>
      <dgm:spPr/>
    </dgm:pt>
    <dgm:pt modelId="{727AB38A-882D-4871-970F-C3E4E8D92606}" type="pres">
      <dgm:prSet presAssocID="{FD8181C7-D089-4EE7-B06F-CEC58A3A9551}" presName="vert1" presStyleCnt="0"/>
      <dgm:spPr/>
    </dgm:pt>
  </dgm:ptLst>
  <dgm:cxnLst>
    <dgm:cxn modelId="{14FBEE00-4189-41E4-A5E2-E32638D5B2FE}" type="presOf" srcId="{EA216DBA-72E8-4A20-B7A0-A38DE8C75BE6}" destId="{BAC769A0-3E77-4C0B-994A-6349CB00DFBC}" srcOrd="0" destOrd="0" presId="urn:microsoft.com/office/officeart/2008/layout/LinedList"/>
    <dgm:cxn modelId="{BF47A90A-119B-4935-9A93-D1A8ABA18239}" type="presOf" srcId="{FD8181C7-D089-4EE7-B06F-CEC58A3A9551}" destId="{56FF98D0-ACEB-4FCD-8B60-A49968961192}" srcOrd="0" destOrd="0" presId="urn:microsoft.com/office/officeart/2008/layout/LinedList"/>
    <dgm:cxn modelId="{BF538314-D3FF-4044-A389-560C55F8F02E}" type="presOf" srcId="{6E0F7A40-E3A2-458F-92CE-8359CFBD2BC3}" destId="{1C513F66-B82A-4FB8-97DA-9453A84300F0}" srcOrd="0" destOrd="0" presId="urn:microsoft.com/office/officeart/2008/layout/LinedList"/>
    <dgm:cxn modelId="{C6AE221B-9AA8-4F80-A113-B5B61099A468}" type="presOf" srcId="{FA1F2717-FA7B-4C8E-86B2-F3D6580A9E1C}" destId="{4837B6FD-3A8A-4DED-9FA4-D4371508AF0E}" srcOrd="0" destOrd="0" presId="urn:microsoft.com/office/officeart/2008/layout/LinedList"/>
    <dgm:cxn modelId="{6DFEF22C-FB40-44DB-A2D7-C59672310193}" srcId="{323313FD-AD9A-4F51-A997-7090074C41A4}" destId="{6E0F7A40-E3A2-458F-92CE-8359CFBD2BC3}" srcOrd="1" destOrd="0" parTransId="{FCC15EA5-072A-4643-AE00-7E9C1FF118CC}" sibTransId="{8D9BC96B-F7A1-4472-840D-173B3133A14C}"/>
    <dgm:cxn modelId="{4610EB72-0337-44A1-95B4-CCEBBBE2CE6C}" srcId="{323313FD-AD9A-4F51-A997-7090074C41A4}" destId="{EA216DBA-72E8-4A20-B7A0-A38DE8C75BE6}" srcOrd="2" destOrd="0" parTransId="{2B84E9B7-654C-4271-BC8B-0078B4F68731}" sibTransId="{46150FC3-DF52-486B-865F-7D23142675DE}"/>
    <dgm:cxn modelId="{E05DCE7A-83E2-4FA2-95D1-ACDB0EBAD158}" type="presOf" srcId="{323313FD-AD9A-4F51-A997-7090074C41A4}" destId="{76735538-8B99-48E0-B342-8E795FE91F42}" srcOrd="0" destOrd="0" presId="urn:microsoft.com/office/officeart/2008/layout/LinedList"/>
    <dgm:cxn modelId="{3F3E6C7D-46E3-4F1F-8853-576307DC81AA}" srcId="{323313FD-AD9A-4F51-A997-7090074C41A4}" destId="{FD8181C7-D089-4EE7-B06F-CEC58A3A9551}" srcOrd="4" destOrd="0" parTransId="{4108758E-396F-4C3A-920F-156211F1D507}" sibTransId="{B7178CB8-F5F6-4896-942A-328B521A4353}"/>
    <dgm:cxn modelId="{E005F493-5C33-4EDA-BF0B-1B6FE1F67244}" srcId="{323313FD-AD9A-4F51-A997-7090074C41A4}" destId="{F78EC4C2-C691-4E78-8CB3-2A4BC2E2E3EA}" srcOrd="3" destOrd="0" parTransId="{F24F9300-E782-409F-A300-007C6A26A33E}" sibTransId="{7BD918F5-D28F-457F-A176-8DD32525AABC}"/>
    <dgm:cxn modelId="{D4B647D2-8BE1-4138-A4B3-C91B4AA10C18}" type="presOf" srcId="{F78EC4C2-C691-4E78-8CB3-2A4BC2E2E3EA}" destId="{CAC07F9D-83B2-41A8-B61E-7636A250F8E0}" srcOrd="0" destOrd="0" presId="urn:microsoft.com/office/officeart/2008/layout/LinedList"/>
    <dgm:cxn modelId="{919814F5-3330-4121-941C-BBE5F8964C93}" srcId="{323313FD-AD9A-4F51-A997-7090074C41A4}" destId="{FA1F2717-FA7B-4C8E-86B2-F3D6580A9E1C}" srcOrd="0" destOrd="0" parTransId="{F0FF46DA-1F6B-4D5E-9880-252F6A7326A0}" sibTransId="{3FF69FC0-7BF2-4566-856D-3512DF5CC91C}"/>
    <dgm:cxn modelId="{9FC111B2-2786-4E50-8904-A2D31FD35006}" type="presParOf" srcId="{76735538-8B99-48E0-B342-8E795FE91F42}" destId="{2FFA0D05-A8A7-40AA-A98A-30927A461410}" srcOrd="0" destOrd="0" presId="urn:microsoft.com/office/officeart/2008/layout/LinedList"/>
    <dgm:cxn modelId="{FB0B844A-DFDE-4771-9282-52CFC7B28534}" type="presParOf" srcId="{76735538-8B99-48E0-B342-8E795FE91F42}" destId="{262076A2-0BE1-4CC2-9882-BDE2A45AF69E}" srcOrd="1" destOrd="0" presId="urn:microsoft.com/office/officeart/2008/layout/LinedList"/>
    <dgm:cxn modelId="{7B127228-68BC-4509-B171-C4B45247D347}" type="presParOf" srcId="{262076A2-0BE1-4CC2-9882-BDE2A45AF69E}" destId="{4837B6FD-3A8A-4DED-9FA4-D4371508AF0E}" srcOrd="0" destOrd="0" presId="urn:microsoft.com/office/officeart/2008/layout/LinedList"/>
    <dgm:cxn modelId="{55BD7423-77F9-4D6A-9760-B25CF078172F}" type="presParOf" srcId="{262076A2-0BE1-4CC2-9882-BDE2A45AF69E}" destId="{7E32FAAB-9531-44AF-880A-923106E81532}" srcOrd="1" destOrd="0" presId="urn:microsoft.com/office/officeart/2008/layout/LinedList"/>
    <dgm:cxn modelId="{C92C61AB-6684-4E0B-A77B-D48D9C56700C}" type="presParOf" srcId="{76735538-8B99-48E0-B342-8E795FE91F42}" destId="{B7B034ED-5165-42E7-8EDB-A0DD3AF65041}" srcOrd="2" destOrd="0" presId="urn:microsoft.com/office/officeart/2008/layout/LinedList"/>
    <dgm:cxn modelId="{703FBFF6-7898-47C7-9F41-7B791865ED86}" type="presParOf" srcId="{76735538-8B99-48E0-B342-8E795FE91F42}" destId="{56203D32-180E-486A-A752-518FD9DB32F2}" srcOrd="3" destOrd="0" presId="urn:microsoft.com/office/officeart/2008/layout/LinedList"/>
    <dgm:cxn modelId="{6E1C355F-0FBE-4E4B-BA18-08B8E94F698B}" type="presParOf" srcId="{56203D32-180E-486A-A752-518FD9DB32F2}" destId="{1C513F66-B82A-4FB8-97DA-9453A84300F0}" srcOrd="0" destOrd="0" presId="urn:microsoft.com/office/officeart/2008/layout/LinedList"/>
    <dgm:cxn modelId="{0BFD039A-6128-4775-9B4A-4712ACAA9553}" type="presParOf" srcId="{56203D32-180E-486A-A752-518FD9DB32F2}" destId="{4E9D12E1-46D9-4001-A662-8B3F91D4B7BA}" srcOrd="1" destOrd="0" presId="urn:microsoft.com/office/officeart/2008/layout/LinedList"/>
    <dgm:cxn modelId="{A35DCCD6-24DA-4493-88BC-4E8B74A3C1C8}" type="presParOf" srcId="{76735538-8B99-48E0-B342-8E795FE91F42}" destId="{6C6D8091-F64D-4FE2-AEF6-642064971ABB}" srcOrd="4" destOrd="0" presId="urn:microsoft.com/office/officeart/2008/layout/LinedList"/>
    <dgm:cxn modelId="{0F1B73CA-7E3B-4B31-94B9-BD9F1741E62E}" type="presParOf" srcId="{76735538-8B99-48E0-B342-8E795FE91F42}" destId="{02B2CE53-6BB8-43BC-9AF0-80CDB2F7A93D}" srcOrd="5" destOrd="0" presId="urn:microsoft.com/office/officeart/2008/layout/LinedList"/>
    <dgm:cxn modelId="{9C0BBB2E-1830-4841-957C-C929236E2BBD}" type="presParOf" srcId="{02B2CE53-6BB8-43BC-9AF0-80CDB2F7A93D}" destId="{BAC769A0-3E77-4C0B-994A-6349CB00DFBC}" srcOrd="0" destOrd="0" presId="urn:microsoft.com/office/officeart/2008/layout/LinedList"/>
    <dgm:cxn modelId="{D2E70D6D-AB20-4478-90D5-4F407F08A940}" type="presParOf" srcId="{02B2CE53-6BB8-43BC-9AF0-80CDB2F7A93D}" destId="{798C0290-1C27-49C9-913C-1A6164A8078D}" srcOrd="1" destOrd="0" presId="urn:microsoft.com/office/officeart/2008/layout/LinedList"/>
    <dgm:cxn modelId="{0B9B6777-BD58-43E9-AEF8-D72B4C6AE73D}" type="presParOf" srcId="{76735538-8B99-48E0-B342-8E795FE91F42}" destId="{2B1D7A0C-5D4C-4A9D-A4E1-68EA9F9DF527}" srcOrd="6" destOrd="0" presId="urn:microsoft.com/office/officeart/2008/layout/LinedList"/>
    <dgm:cxn modelId="{88286645-7CF6-4CE9-ABA4-2B3FD7D10667}" type="presParOf" srcId="{76735538-8B99-48E0-B342-8E795FE91F42}" destId="{98AB7D78-ED77-435C-A201-521F858A61C5}" srcOrd="7" destOrd="0" presId="urn:microsoft.com/office/officeart/2008/layout/LinedList"/>
    <dgm:cxn modelId="{34759CCE-80CF-4306-B7E5-84EBEAA795BF}" type="presParOf" srcId="{98AB7D78-ED77-435C-A201-521F858A61C5}" destId="{CAC07F9D-83B2-41A8-B61E-7636A250F8E0}" srcOrd="0" destOrd="0" presId="urn:microsoft.com/office/officeart/2008/layout/LinedList"/>
    <dgm:cxn modelId="{52D8941C-DF31-4476-8ABC-56452BCF8686}" type="presParOf" srcId="{98AB7D78-ED77-435C-A201-521F858A61C5}" destId="{6BDE8D10-921C-4D1F-AFC6-64972A3D4B65}" srcOrd="1" destOrd="0" presId="urn:microsoft.com/office/officeart/2008/layout/LinedList"/>
    <dgm:cxn modelId="{06E99A5B-5363-405B-87DC-CB60008AA6A9}" type="presParOf" srcId="{76735538-8B99-48E0-B342-8E795FE91F42}" destId="{02F0AF09-BA1E-4FFC-A68B-452D7BDFCAA4}" srcOrd="8" destOrd="0" presId="urn:microsoft.com/office/officeart/2008/layout/LinedList"/>
    <dgm:cxn modelId="{02B412CE-78B3-493C-A9D6-64EE52A1EAA0}" type="presParOf" srcId="{76735538-8B99-48E0-B342-8E795FE91F42}" destId="{D6C72194-328B-4B8A-A9D0-F4CA5081EEE5}" srcOrd="9" destOrd="0" presId="urn:microsoft.com/office/officeart/2008/layout/LinedList"/>
    <dgm:cxn modelId="{1E2B78F0-E44E-45D6-8A67-6AFC274EA32A}" type="presParOf" srcId="{D6C72194-328B-4B8A-A9D0-F4CA5081EEE5}" destId="{56FF98D0-ACEB-4FCD-8B60-A49968961192}" srcOrd="0" destOrd="0" presId="urn:microsoft.com/office/officeart/2008/layout/LinedList"/>
    <dgm:cxn modelId="{28F4FE9D-36CC-439A-9840-1CCDB06FD7FA}" type="presParOf" srcId="{D6C72194-328B-4B8A-A9D0-F4CA5081EEE5}" destId="{727AB38A-882D-4871-970F-C3E4E8D926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0D05-A8A7-40AA-A98A-30927A461410}">
      <dsp:nvSpPr>
        <dsp:cNvPr id="0" name=""/>
        <dsp:cNvSpPr/>
      </dsp:nvSpPr>
      <dsp:spPr>
        <a:xfrm>
          <a:off x="0" y="631"/>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7B6FD-3A8A-4DED-9FA4-D4371508AF0E}">
      <dsp:nvSpPr>
        <dsp:cNvPr id="0" name=""/>
        <dsp:cNvSpPr/>
      </dsp:nvSpPr>
      <dsp:spPr>
        <a:xfrm>
          <a:off x="0" y="631"/>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For this reason – 3:1, 3:14</a:t>
          </a:r>
        </a:p>
      </dsp:txBody>
      <dsp:txXfrm>
        <a:off x="0" y="631"/>
        <a:ext cx="5741533" cy="1033944"/>
      </dsp:txXfrm>
    </dsp:sp>
    <dsp:sp modelId="{B7B034ED-5165-42E7-8EDB-A0DD3AF65041}">
      <dsp:nvSpPr>
        <dsp:cNvPr id="0" name=""/>
        <dsp:cNvSpPr/>
      </dsp:nvSpPr>
      <dsp:spPr>
        <a:xfrm>
          <a:off x="0" y="1034575"/>
          <a:ext cx="57415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513F66-B82A-4FB8-97DA-9453A84300F0}">
      <dsp:nvSpPr>
        <dsp:cNvPr id="0" name=""/>
        <dsp:cNvSpPr/>
      </dsp:nvSpPr>
      <dsp:spPr>
        <a:xfrm>
          <a:off x="0" y="1034575"/>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Parenthesis</a:t>
          </a:r>
        </a:p>
      </dsp:txBody>
      <dsp:txXfrm>
        <a:off x="0" y="1034575"/>
        <a:ext cx="5741533" cy="1033944"/>
      </dsp:txXfrm>
    </dsp:sp>
    <dsp:sp modelId="{6C6D8091-F64D-4FE2-AEF6-642064971ABB}">
      <dsp:nvSpPr>
        <dsp:cNvPr id="0" name=""/>
        <dsp:cNvSpPr/>
      </dsp:nvSpPr>
      <dsp:spPr>
        <a:xfrm>
          <a:off x="0" y="2068519"/>
          <a:ext cx="57415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769A0-3E77-4C0B-994A-6349CB00DFBC}">
      <dsp:nvSpPr>
        <dsp:cNvPr id="0" name=""/>
        <dsp:cNvSpPr/>
      </dsp:nvSpPr>
      <dsp:spPr>
        <a:xfrm>
          <a:off x="0" y="2068519"/>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Paul’s Audience</a:t>
          </a:r>
        </a:p>
      </dsp:txBody>
      <dsp:txXfrm>
        <a:off x="0" y="2068519"/>
        <a:ext cx="5741533" cy="1033944"/>
      </dsp:txXfrm>
    </dsp:sp>
    <dsp:sp modelId="{2B1D7A0C-5D4C-4A9D-A4E1-68EA9F9DF527}">
      <dsp:nvSpPr>
        <dsp:cNvPr id="0" name=""/>
        <dsp:cNvSpPr/>
      </dsp:nvSpPr>
      <dsp:spPr>
        <a:xfrm>
          <a:off x="0" y="3102463"/>
          <a:ext cx="57415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07F9D-83B2-41A8-B61E-7636A250F8E0}">
      <dsp:nvSpPr>
        <dsp:cNvPr id="0" name=""/>
        <dsp:cNvSpPr/>
      </dsp:nvSpPr>
      <dsp:spPr>
        <a:xfrm>
          <a:off x="0" y="3102463"/>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Paul’s Suffering</a:t>
          </a:r>
        </a:p>
      </dsp:txBody>
      <dsp:txXfrm>
        <a:off x="0" y="3102463"/>
        <a:ext cx="5741533" cy="1033944"/>
      </dsp:txXfrm>
    </dsp:sp>
    <dsp:sp modelId="{02F0AF09-BA1E-4FFC-A68B-452D7BDFCAA4}">
      <dsp:nvSpPr>
        <dsp:cNvPr id="0" name=""/>
        <dsp:cNvSpPr/>
      </dsp:nvSpPr>
      <dsp:spPr>
        <a:xfrm>
          <a:off x="0" y="4136407"/>
          <a:ext cx="574153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FF98D0-ACEB-4FCD-8B60-A49968961192}">
      <dsp:nvSpPr>
        <dsp:cNvPr id="0" name=""/>
        <dsp:cNvSpPr/>
      </dsp:nvSpPr>
      <dsp:spPr>
        <a:xfrm>
          <a:off x="0" y="4136407"/>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Paul’s Message</a:t>
          </a:r>
        </a:p>
      </dsp:txBody>
      <dsp:txXfrm>
        <a:off x="0" y="4136407"/>
        <a:ext cx="5741533" cy="10339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2/8/21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christmasstockimages.com/free/toysgifts/slides/christmas_gift_pile.htm"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owl.excelsior.edu/writing-process/audience-awareness/"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80000hours.org/2017/06/which-jobs-do-economists-say-create-the-largest-spillover-benefits-for-society/"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Chico,_California"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ux.stackexchange.com/questions/8158/are-tag-word-clouds-useful" TargetMode="Externa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www.flickr.com/photos/spcardinals/22357031313"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howmuchisit.org/how-much-does-a-butler-cost/"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8" name="Freeform: Shape 7">
            <a:extLst>
              <a:ext uri="{FF2B5EF4-FFF2-40B4-BE49-F238E27FC236}">
                <a16:creationId xmlns:a16="http://schemas.microsoft.com/office/drawing/2014/main" id="{CD9E0036-D626-45D9-B0FA-B920385A6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5255" y="0"/>
            <a:ext cx="7516746" cy="6858000"/>
          </a:xfrm>
          <a:custGeom>
            <a:avLst/>
            <a:gdLst>
              <a:gd name="connsiteX0" fmla="*/ 1291364 w 7516746"/>
              <a:gd name="connsiteY0" fmla="*/ 0 h 6858000"/>
              <a:gd name="connsiteX1" fmla="*/ 7516746 w 7516746"/>
              <a:gd name="connsiteY1" fmla="*/ 0 h 6858000"/>
              <a:gd name="connsiteX2" fmla="*/ 7516746 w 7516746"/>
              <a:gd name="connsiteY2" fmla="*/ 6858000 h 6858000"/>
              <a:gd name="connsiteX3" fmla="*/ 0 w 7516746"/>
              <a:gd name="connsiteY3" fmla="*/ 6858000 h 6858000"/>
              <a:gd name="connsiteX4" fmla="*/ 25045 w 7516746"/>
              <a:gd name="connsiteY4" fmla="*/ 6702325 h 6858000"/>
              <a:gd name="connsiteX5" fmla="*/ 48913 w 7516746"/>
              <a:gd name="connsiteY5" fmla="*/ 6547334 h 6858000"/>
              <a:gd name="connsiteX6" fmla="*/ 72277 w 7516746"/>
              <a:gd name="connsiteY6" fmla="*/ 6391658 h 6858000"/>
              <a:gd name="connsiteX7" fmla="*/ 92280 w 7516746"/>
              <a:gd name="connsiteY7" fmla="*/ 6235295 h 6858000"/>
              <a:gd name="connsiteX8" fmla="*/ 112452 w 7516746"/>
              <a:gd name="connsiteY8" fmla="*/ 6079619 h 6858000"/>
              <a:gd name="connsiteX9" fmla="*/ 131277 w 7516746"/>
              <a:gd name="connsiteY9" fmla="*/ 5923256 h 6858000"/>
              <a:gd name="connsiteX10" fmla="*/ 147413 w 7516746"/>
              <a:gd name="connsiteY10" fmla="*/ 5768951 h 6858000"/>
              <a:gd name="connsiteX11" fmla="*/ 162710 w 7516746"/>
              <a:gd name="connsiteY11" fmla="*/ 5612589 h 6858000"/>
              <a:gd name="connsiteX12" fmla="*/ 176662 w 7516746"/>
              <a:gd name="connsiteY12" fmla="*/ 5456912 h 6858000"/>
              <a:gd name="connsiteX13" fmla="*/ 188763 w 7516746"/>
              <a:gd name="connsiteY13" fmla="*/ 5303979 h 6858000"/>
              <a:gd name="connsiteX14" fmla="*/ 200866 w 7516746"/>
              <a:gd name="connsiteY14" fmla="*/ 5148988 h 6858000"/>
              <a:gd name="connsiteX15" fmla="*/ 210951 w 7516746"/>
              <a:gd name="connsiteY15" fmla="*/ 4996055 h 6858000"/>
              <a:gd name="connsiteX16" fmla="*/ 218851 w 7516746"/>
              <a:gd name="connsiteY16" fmla="*/ 4843121 h 6858000"/>
              <a:gd name="connsiteX17" fmla="*/ 227088 w 7516746"/>
              <a:gd name="connsiteY17" fmla="*/ 4690874 h 6858000"/>
              <a:gd name="connsiteX18" fmla="*/ 233979 w 7516746"/>
              <a:gd name="connsiteY18" fmla="*/ 4539998 h 6858000"/>
              <a:gd name="connsiteX19" fmla="*/ 238854 w 7516746"/>
              <a:gd name="connsiteY19" fmla="*/ 4390493 h 6858000"/>
              <a:gd name="connsiteX20" fmla="*/ 243057 w 7516746"/>
              <a:gd name="connsiteY20" fmla="*/ 4240989 h 6858000"/>
              <a:gd name="connsiteX21" fmla="*/ 247090 w 7516746"/>
              <a:gd name="connsiteY21" fmla="*/ 4092856 h 6858000"/>
              <a:gd name="connsiteX22" fmla="*/ 248940 w 7516746"/>
              <a:gd name="connsiteY22" fmla="*/ 3946781 h 6858000"/>
              <a:gd name="connsiteX23" fmla="*/ 250956 w 7516746"/>
              <a:gd name="connsiteY23" fmla="*/ 3800705 h 6858000"/>
              <a:gd name="connsiteX24" fmla="*/ 251965 w 7516746"/>
              <a:gd name="connsiteY24" fmla="*/ 3656687 h 6858000"/>
              <a:gd name="connsiteX25" fmla="*/ 250956 w 7516746"/>
              <a:gd name="connsiteY25" fmla="*/ 3514041 h 6858000"/>
              <a:gd name="connsiteX26" fmla="*/ 250956 w 7516746"/>
              <a:gd name="connsiteY26" fmla="*/ 3372766 h 6858000"/>
              <a:gd name="connsiteX27" fmla="*/ 248940 w 7516746"/>
              <a:gd name="connsiteY27" fmla="*/ 3232863 h 6858000"/>
              <a:gd name="connsiteX28" fmla="*/ 245914 w 7516746"/>
              <a:gd name="connsiteY28" fmla="*/ 3095703 h 6858000"/>
              <a:gd name="connsiteX29" fmla="*/ 243057 w 7516746"/>
              <a:gd name="connsiteY29" fmla="*/ 2959915 h 6858000"/>
              <a:gd name="connsiteX30" fmla="*/ 239863 w 7516746"/>
              <a:gd name="connsiteY30" fmla="*/ 2826869 h 6858000"/>
              <a:gd name="connsiteX31" fmla="*/ 234989 w 7516746"/>
              <a:gd name="connsiteY31" fmla="*/ 2694510 h 6858000"/>
              <a:gd name="connsiteX32" fmla="*/ 229777 w 7516746"/>
              <a:gd name="connsiteY32" fmla="*/ 2564209 h 6858000"/>
              <a:gd name="connsiteX33" fmla="*/ 225071 w 7516746"/>
              <a:gd name="connsiteY33" fmla="*/ 2436650 h 6858000"/>
              <a:gd name="connsiteX34" fmla="*/ 211792 w 7516746"/>
              <a:gd name="connsiteY34" fmla="*/ 2187704 h 6858000"/>
              <a:gd name="connsiteX35" fmla="*/ 197673 w 7516746"/>
              <a:gd name="connsiteY35" fmla="*/ 1949046 h 6858000"/>
              <a:gd name="connsiteX36" fmla="*/ 182880 w 7516746"/>
              <a:gd name="connsiteY36" fmla="*/ 1719989 h 6858000"/>
              <a:gd name="connsiteX37" fmla="*/ 166575 w 7516746"/>
              <a:gd name="connsiteY37" fmla="*/ 1503276 h 6858000"/>
              <a:gd name="connsiteX38" fmla="*/ 149598 w 7516746"/>
              <a:gd name="connsiteY38" fmla="*/ 1296164 h 6858000"/>
              <a:gd name="connsiteX39" fmla="*/ 131277 w 7516746"/>
              <a:gd name="connsiteY39" fmla="*/ 1104140 h 6858000"/>
              <a:gd name="connsiteX40" fmla="*/ 113291 w 7516746"/>
              <a:gd name="connsiteY40" fmla="*/ 923775 h 6858000"/>
              <a:gd name="connsiteX41" fmla="*/ 95627 w 7516746"/>
              <a:gd name="connsiteY41" fmla="*/ 760771 h 6858000"/>
              <a:gd name="connsiteX42" fmla="*/ 109181 w 7516746"/>
              <a:gd name="connsiteY42" fmla="*/ 757382 h 6858000"/>
              <a:gd name="connsiteX43" fmla="*/ 192309 w 7516746"/>
              <a:gd name="connsiteY43" fmla="*/ 701964 h 6858000"/>
              <a:gd name="connsiteX44" fmla="*/ 220018 w 7516746"/>
              <a:gd name="connsiteY44" fmla="*/ 683491 h 6858000"/>
              <a:gd name="connsiteX45" fmla="*/ 247727 w 7516746"/>
              <a:gd name="connsiteY45" fmla="*/ 665018 h 6858000"/>
              <a:gd name="connsiteX46" fmla="*/ 275436 w 7516746"/>
              <a:gd name="connsiteY46" fmla="*/ 655782 h 6858000"/>
              <a:gd name="connsiteX47" fmla="*/ 303145 w 7516746"/>
              <a:gd name="connsiteY47" fmla="*/ 637309 h 6858000"/>
              <a:gd name="connsiteX48" fmla="*/ 330854 w 7516746"/>
              <a:gd name="connsiteY48" fmla="*/ 628073 h 6858000"/>
              <a:gd name="connsiteX49" fmla="*/ 386272 w 7516746"/>
              <a:gd name="connsiteY49" fmla="*/ 591127 h 6858000"/>
              <a:gd name="connsiteX50" fmla="*/ 441690 w 7516746"/>
              <a:gd name="connsiteY50" fmla="*/ 554182 h 6858000"/>
              <a:gd name="connsiteX51" fmla="*/ 469400 w 7516746"/>
              <a:gd name="connsiteY51" fmla="*/ 535709 h 6858000"/>
              <a:gd name="connsiteX52" fmla="*/ 497109 w 7516746"/>
              <a:gd name="connsiteY52" fmla="*/ 526473 h 6858000"/>
              <a:gd name="connsiteX53" fmla="*/ 580236 w 7516746"/>
              <a:gd name="connsiteY53" fmla="*/ 461818 h 6858000"/>
              <a:gd name="connsiteX54" fmla="*/ 607945 w 7516746"/>
              <a:gd name="connsiteY54" fmla="*/ 443345 h 6858000"/>
              <a:gd name="connsiteX55" fmla="*/ 663363 w 7516746"/>
              <a:gd name="connsiteY55" fmla="*/ 397164 h 6858000"/>
              <a:gd name="connsiteX56" fmla="*/ 746490 w 7516746"/>
              <a:gd name="connsiteY56" fmla="*/ 341745 h 6858000"/>
              <a:gd name="connsiteX57" fmla="*/ 774200 w 7516746"/>
              <a:gd name="connsiteY57" fmla="*/ 323273 h 6858000"/>
              <a:gd name="connsiteX58" fmla="*/ 792672 w 7516746"/>
              <a:gd name="connsiteY58" fmla="*/ 295564 h 6858000"/>
              <a:gd name="connsiteX59" fmla="*/ 820381 w 7516746"/>
              <a:gd name="connsiteY59" fmla="*/ 286327 h 6858000"/>
              <a:gd name="connsiteX60" fmla="*/ 848090 w 7516746"/>
              <a:gd name="connsiteY60" fmla="*/ 267855 h 6858000"/>
              <a:gd name="connsiteX61" fmla="*/ 875800 w 7516746"/>
              <a:gd name="connsiteY61" fmla="*/ 258618 h 6858000"/>
              <a:gd name="connsiteX62" fmla="*/ 931218 w 7516746"/>
              <a:gd name="connsiteY62" fmla="*/ 221673 h 6858000"/>
              <a:gd name="connsiteX63" fmla="*/ 958927 w 7516746"/>
              <a:gd name="connsiteY63" fmla="*/ 203200 h 6858000"/>
              <a:gd name="connsiteX64" fmla="*/ 995872 w 7516746"/>
              <a:gd name="connsiteY64" fmla="*/ 184727 h 6858000"/>
              <a:gd name="connsiteX65" fmla="*/ 1051290 w 7516746"/>
              <a:gd name="connsiteY65" fmla="*/ 157018 h 6858000"/>
              <a:gd name="connsiteX66" fmla="*/ 1088236 w 7516746"/>
              <a:gd name="connsiteY66" fmla="*/ 129309 h 6858000"/>
              <a:gd name="connsiteX67" fmla="*/ 1115945 w 7516746"/>
              <a:gd name="connsiteY67" fmla="*/ 110836 h 6858000"/>
              <a:gd name="connsiteX68" fmla="*/ 1171363 w 7516746"/>
              <a:gd name="connsiteY68" fmla="*/ 73891 h 6858000"/>
              <a:gd name="connsiteX69" fmla="*/ 1199072 w 7516746"/>
              <a:gd name="connsiteY69" fmla="*/ 55418 h 6858000"/>
              <a:gd name="connsiteX70" fmla="*/ 1226781 w 7516746"/>
              <a:gd name="connsiteY70" fmla="*/ 46182 h 6858000"/>
              <a:gd name="connsiteX71" fmla="*/ 1282200 w 7516746"/>
              <a:gd name="connsiteY71" fmla="*/ 92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516746" h="6858000">
                <a:moveTo>
                  <a:pt x="1291364" y="0"/>
                </a:moveTo>
                <a:lnTo>
                  <a:pt x="7516746" y="0"/>
                </a:lnTo>
                <a:lnTo>
                  <a:pt x="7516746" y="6858000"/>
                </a:lnTo>
                <a:lnTo>
                  <a:pt x="0" y="6858000"/>
                </a:lnTo>
                <a:lnTo>
                  <a:pt x="25045" y="6702325"/>
                </a:lnTo>
                <a:lnTo>
                  <a:pt x="48913" y="6547334"/>
                </a:lnTo>
                <a:lnTo>
                  <a:pt x="72277" y="6391658"/>
                </a:lnTo>
                <a:lnTo>
                  <a:pt x="92280" y="6235295"/>
                </a:lnTo>
                <a:lnTo>
                  <a:pt x="112452" y="6079619"/>
                </a:lnTo>
                <a:lnTo>
                  <a:pt x="131277" y="5923256"/>
                </a:lnTo>
                <a:lnTo>
                  <a:pt x="147413" y="5768951"/>
                </a:lnTo>
                <a:lnTo>
                  <a:pt x="162710" y="5612589"/>
                </a:lnTo>
                <a:lnTo>
                  <a:pt x="176662" y="5456912"/>
                </a:lnTo>
                <a:lnTo>
                  <a:pt x="188763" y="5303979"/>
                </a:lnTo>
                <a:lnTo>
                  <a:pt x="200866" y="5148988"/>
                </a:lnTo>
                <a:lnTo>
                  <a:pt x="210951" y="4996055"/>
                </a:lnTo>
                <a:lnTo>
                  <a:pt x="218851" y="4843121"/>
                </a:lnTo>
                <a:lnTo>
                  <a:pt x="227088" y="4690874"/>
                </a:lnTo>
                <a:lnTo>
                  <a:pt x="233979" y="4539998"/>
                </a:lnTo>
                <a:lnTo>
                  <a:pt x="238854" y="4390493"/>
                </a:lnTo>
                <a:lnTo>
                  <a:pt x="243057" y="4240989"/>
                </a:lnTo>
                <a:lnTo>
                  <a:pt x="247090" y="4092856"/>
                </a:lnTo>
                <a:lnTo>
                  <a:pt x="248940" y="3946781"/>
                </a:lnTo>
                <a:lnTo>
                  <a:pt x="250956" y="3800705"/>
                </a:lnTo>
                <a:lnTo>
                  <a:pt x="251965" y="3656687"/>
                </a:lnTo>
                <a:lnTo>
                  <a:pt x="250956" y="3514041"/>
                </a:lnTo>
                <a:lnTo>
                  <a:pt x="250956" y="3372766"/>
                </a:lnTo>
                <a:lnTo>
                  <a:pt x="248940" y="3232863"/>
                </a:lnTo>
                <a:lnTo>
                  <a:pt x="245914" y="3095703"/>
                </a:lnTo>
                <a:lnTo>
                  <a:pt x="243057" y="2959915"/>
                </a:lnTo>
                <a:lnTo>
                  <a:pt x="239863" y="2826869"/>
                </a:lnTo>
                <a:lnTo>
                  <a:pt x="234989" y="2694510"/>
                </a:lnTo>
                <a:lnTo>
                  <a:pt x="229777" y="2564209"/>
                </a:lnTo>
                <a:lnTo>
                  <a:pt x="225071" y="2436650"/>
                </a:lnTo>
                <a:lnTo>
                  <a:pt x="211792" y="2187704"/>
                </a:lnTo>
                <a:lnTo>
                  <a:pt x="197673" y="1949046"/>
                </a:lnTo>
                <a:lnTo>
                  <a:pt x="182880" y="1719989"/>
                </a:lnTo>
                <a:lnTo>
                  <a:pt x="166575" y="1503276"/>
                </a:lnTo>
                <a:lnTo>
                  <a:pt x="149598" y="1296164"/>
                </a:lnTo>
                <a:lnTo>
                  <a:pt x="131277" y="1104140"/>
                </a:lnTo>
                <a:lnTo>
                  <a:pt x="113291" y="923775"/>
                </a:lnTo>
                <a:lnTo>
                  <a:pt x="95627" y="760771"/>
                </a:lnTo>
                <a:lnTo>
                  <a:pt x="109181" y="757382"/>
                </a:lnTo>
                <a:lnTo>
                  <a:pt x="192309" y="701964"/>
                </a:lnTo>
                <a:lnTo>
                  <a:pt x="220018" y="683491"/>
                </a:lnTo>
                <a:cubicBezTo>
                  <a:pt x="229254" y="677333"/>
                  <a:pt x="237196" y="668528"/>
                  <a:pt x="247727" y="665018"/>
                </a:cubicBezTo>
                <a:lnTo>
                  <a:pt x="275436" y="655782"/>
                </a:lnTo>
                <a:cubicBezTo>
                  <a:pt x="284672" y="649624"/>
                  <a:pt x="293216" y="642273"/>
                  <a:pt x="303145" y="637309"/>
                </a:cubicBezTo>
                <a:cubicBezTo>
                  <a:pt x="311853" y="632955"/>
                  <a:pt x="322343" y="632801"/>
                  <a:pt x="330854" y="628073"/>
                </a:cubicBezTo>
                <a:cubicBezTo>
                  <a:pt x="350262" y="617291"/>
                  <a:pt x="367799" y="603442"/>
                  <a:pt x="386272" y="591127"/>
                </a:cubicBezTo>
                <a:lnTo>
                  <a:pt x="441690" y="554182"/>
                </a:lnTo>
                <a:cubicBezTo>
                  <a:pt x="450927" y="548024"/>
                  <a:pt x="458869" y="539219"/>
                  <a:pt x="469400" y="535709"/>
                </a:cubicBezTo>
                <a:lnTo>
                  <a:pt x="497109" y="526473"/>
                </a:lnTo>
                <a:cubicBezTo>
                  <a:pt x="540517" y="483065"/>
                  <a:pt x="513950" y="506010"/>
                  <a:pt x="580236" y="461818"/>
                </a:cubicBezTo>
                <a:cubicBezTo>
                  <a:pt x="589472" y="455660"/>
                  <a:pt x="601285" y="452226"/>
                  <a:pt x="607945" y="443345"/>
                </a:cubicBezTo>
                <a:cubicBezTo>
                  <a:pt x="641496" y="398611"/>
                  <a:pt x="621050" y="411268"/>
                  <a:pt x="663363" y="397164"/>
                </a:cubicBezTo>
                <a:lnTo>
                  <a:pt x="746490" y="341745"/>
                </a:lnTo>
                <a:lnTo>
                  <a:pt x="774200" y="323273"/>
                </a:lnTo>
                <a:cubicBezTo>
                  <a:pt x="780357" y="314037"/>
                  <a:pt x="784004" y="302499"/>
                  <a:pt x="792672" y="295564"/>
                </a:cubicBezTo>
                <a:cubicBezTo>
                  <a:pt x="800274" y="289482"/>
                  <a:pt x="811673" y="290681"/>
                  <a:pt x="820381" y="286327"/>
                </a:cubicBezTo>
                <a:cubicBezTo>
                  <a:pt x="830310" y="281363"/>
                  <a:pt x="838161" y="272819"/>
                  <a:pt x="848090" y="267855"/>
                </a:cubicBezTo>
                <a:cubicBezTo>
                  <a:pt x="856798" y="263501"/>
                  <a:pt x="867289" y="263346"/>
                  <a:pt x="875800" y="258618"/>
                </a:cubicBezTo>
                <a:cubicBezTo>
                  <a:pt x="895207" y="247836"/>
                  <a:pt x="912745" y="233988"/>
                  <a:pt x="931218" y="221673"/>
                </a:cubicBezTo>
                <a:cubicBezTo>
                  <a:pt x="940454" y="215515"/>
                  <a:pt x="948998" y="208165"/>
                  <a:pt x="958927" y="203200"/>
                </a:cubicBezTo>
                <a:cubicBezTo>
                  <a:pt x="971242" y="197042"/>
                  <a:pt x="983917" y="191558"/>
                  <a:pt x="995872" y="184727"/>
                </a:cubicBezTo>
                <a:cubicBezTo>
                  <a:pt x="1046004" y="156080"/>
                  <a:pt x="1000488" y="173953"/>
                  <a:pt x="1051290" y="157018"/>
                </a:cubicBezTo>
                <a:cubicBezTo>
                  <a:pt x="1063605" y="147782"/>
                  <a:pt x="1075709" y="138257"/>
                  <a:pt x="1088236" y="129309"/>
                </a:cubicBezTo>
                <a:cubicBezTo>
                  <a:pt x="1097269" y="122857"/>
                  <a:pt x="1107417" y="117943"/>
                  <a:pt x="1115945" y="110836"/>
                </a:cubicBezTo>
                <a:cubicBezTo>
                  <a:pt x="1162069" y="72399"/>
                  <a:pt x="1122668" y="90122"/>
                  <a:pt x="1171363" y="73891"/>
                </a:cubicBezTo>
                <a:cubicBezTo>
                  <a:pt x="1180599" y="67733"/>
                  <a:pt x="1189143" y="60382"/>
                  <a:pt x="1199072" y="55418"/>
                </a:cubicBezTo>
                <a:cubicBezTo>
                  <a:pt x="1207780" y="51064"/>
                  <a:pt x="1219178" y="52264"/>
                  <a:pt x="1226781" y="46182"/>
                </a:cubicBezTo>
                <a:cubicBezTo>
                  <a:pt x="1284770" y="-208"/>
                  <a:pt x="1197349" y="30450"/>
                  <a:pt x="1282200" y="923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2EAAEA-1B92-41F7-866F-F1C578A074FD}"/>
              </a:ext>
            </a:extLst>
          </p:cNvPr>
          <p:cNvSpPr>
            <a:spLocks noGrp="1"/>
          </p:cNvSpPr>
          <p:nvPr>
            <p:ph type="ctrTitle"/>
          </p:nvPr>
        </p:nvSpPr>
        <p:spPr>
          <a:xfrm>
            <a:off x="5686172" y="1211581"/>
            <a:ext cx="5473952" cy="3589019"/>
          </a:xfrm>
        </p:spPr>
        <p:txBody>
          <a:bodyPr>
            <a:normAutofit/>
          </a:bodyPr>
          <a:lstStyle/>
          <a:p>
            <a:r>
              <a:rPr lang="en-US" sz="5400" dirty="0"/>
              <a:t>Stewards of God’s grace</a:t>
            </a:r>
          </a:p>
        </p:txBody>
      </p:sp>
      <p:sp>
        <p:nvSpPr>
          <p:cNvPr id="3" name="Subtitle 2">
            <a:extLst>
              <a:ext uri="{FF2B5EF4-FFF2-40B4-BE49-F238E27FC236}">
                <a16:creationId xmlns:a16="http://schemas.microsoft.com/office/drawing/2014/main" id="{B264C683-8E0D-4DC7-99DB-CB935857F6A2}"/>
              </a:ext>
            </a:extLst>
          </p:cNvPr>
          <p:cNvSpPr>
            <a:spLocks noGrp="1"/>
          </p:cNvSpPr>
          <p:nvPr>
            <p:ph type="subTitle" idx="1"/>
          </p:nvPr>
        </p:nvSpPr>
        <p:spPr>
          <a:xfrm>
            <a:off x="5686171" y="4800600"/>
            <a:ext cx="5473953" cy="990599"/>
          </a:xfrm>
        </p:spPr>
        <p:txBody>
          <a:bodyPr>
            <a:normAutofit/>
          </a:bodyPr>
          <a:lstStyle/>
          <a:p>
            <a:r>
              <a:rPr lang="en-US" sz="2400" dirty="0">
                <a:solidFill>
                  <a:schemeClr val="accent2"/>
                </a:solidFill>
              </a:rPr>
              <a:t>Eph. 3:1-2</a:t>
            </a:r>
          </a:p>
        </p:txBody>
      </p:sp>
    </p:spTree>
    <p:extLst>
      <p:ext uri="{BB962C8B-B14F-4D97-AF65-F5344CB8AC3E}">
        <p14:creationId xmlns:p14="http://schemas.microsoft.com/office/powerpoint/2010/main" val="40371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B9FBB49-4325-45D5-BC91-FBEDC2DF1EED}"/>
              </a:ext>
            </a:extLst>
          </p:cNvPr>
          <p:cNvSpPr>
            <a:spLocks noGrp="1"/>
          </p:cNvSpPr>
          <p:nvPr>
            <p:ph type="title"/>
          </p:nvPr>
        </p:nvSpPr>
        <p:spPr>
          <a:xfrm>
            <a:off x="4955458" y="639097"/>
            <a:ext cx="6593075" cy="1612490"/>
          </a:xfrm>
        </p:spPr>
        <p:txBody>
          <a:bodyPr vert="horz" lIns="91440" tIns="45720" rIns="91440" bIns="45720" rtlCol="0" anchor="ctr">
            <a:normAutofit/>
          </a:bodyPr>
          <a:lstStyle/>
          <a:p>
            <a:r>
              <a:rPr lang="en-US" dirty="0"/>
              <a:t>Rom 12: 6-8</a:t>
            </a:r>
          </a:p>
        </p:txBody>
      </p:sp>
      <p:pic>
        <p:nvPicPr>
          <p:cNvPr id="6" name="Content Placeholder 5">
            <a:extLst>
              <a:ext uri="{FF2B5EF4-FFF2-40B4-BE49-F238E27FC236}">
                <a16:creationId xmlns:a16="http://schemas.microsoft.com/office/drawing/2014/main" id="{781A46CC-B3B8-42EB-B124-546FC1377489}"/>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24900" r="30146"/>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C4564D08-A2A1-4F3E-A885-D351F656847C}"/>
              </a:ext>
            </a:extLst>
          </p:cNvPr>
          <p:cNvSpPr>
            <a:spLocks noGrp="1"/>
          </p:cNvSpPr>
          <p:nvPr>
            <p:ph sz="half" idx="1"/>
          </p:nvPr>
        </p:nvSpPr>
        <p:spPr>
          <a:xfrm>
            <a:off x="4955458" y="2251587"/>
            <a:ext cx="6593075" cy="3972232"/>
          </a:xfrm>
        </p:spPr>
        <p:txBody>
          <a:bodyPr vert="horz" lIns="91440" tIns="45720" rIns="91440" bIns="45720" rtlCol="0" anchor="ctr">
            <a:normAutofit/>
          </a:bodyPr>
          <a:lstStyle/>
          <a:p>
            <a:r>
              <a:rPr lang="en-US" sz="2400" dirty="0"/>
              <a:t>Prophesying</a:t>
            </a:r>
          </a:p>
          <a:p>
            <a:r>
              <a:rPr lang="en-US" sz="2400" dirty="0"/>
              <a:t>Serving</a:t>
            </a:r>
          </a:p>
          <a:p>
            <a:r>
              <a:rPr lang="en-US" sz="2400" dirty="0"/>
              <a:t>Teaching</a:t>
            </a:r>
          </a:p>
          <a:p>
            <a:r>
              <a:rPr lang="en-US" sz="2400" dirty="0"/>
              <a:t>Encouraging</a:t>
            </a:r>
          </a:p>
          <a:p>
            <a:r>
              <a:rPr lang="en-US" sz="2400" dirty="0"/>
              <a:t>Giving</a:t>
            </a:r>
          </a:p>
          <a:p>
            <a:r>
              <a:rPr lang="en-US" sz="2400" dirty="0"/>
              <a:t>Leading</a:t>
            </a:r>
          </a:p>
          <a:p>
            <a:r>
              <a:rPr lang="en-US" sz="2400" dirty="0"/>
              <a:t>Mercy</a:t>
            </a:r>
          </a:p>
        </p:txBody>
      </p:sp>
      <p:sp>
        <p:nvSpPr>
          <p:cNvPr id="7" name="TextBox 6">
            <a:extLst>
              <a:ext uri="{FF2B5EF4-FFF2-40B4-BE49-F238E27FC236}">
                <a16:creationId xmlns:a16="http://schemas.microsoft.com/office/drawing/2014/main" id="{DB234AA9-157D-44B2-9D2A-2D10504D968A}"/>
              </a:ext>
            </a:extLst>
          </p:cNvPr>
          <p:cNvSpPr txBox="1"/>
          <p:nvPr/>
        </p:nvSpPr>
        <p:spPr>
          <a:xfrm>
            <a:off x="2449191" y="6658920"/>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christmasstockimages.com/free/toysgifts/slides/christmas_gift_pile.ht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09869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 name="Content Placeholder 5">
            <a:extLst>
              <a:ext uri="{FF2B5EF4-FFF2-40B4-BE49-F238E27FC236}">
                <a16:creationId xmlns:a16="http://schemas.microsoft.com/office/drawing/2014/main" id="{92C954B1-39CA-4083-919E-5DDF2BE87E06}"/>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2497" r="18392"/>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46D1CFF-356E-4192-AA14-20C3506778FD}"/>
              </a:ext>
            </a:extLst>
          </p:cNvPr>
          <p:cNvSpPr>
            <a:spLocks noGrp="1"/>
          </p:cNvSpPr>
          <p:nvPr>
            <p:ph type="title"/>
          </p:nvPr>
        </p:nvSpPr>
        <p:spPr>
          <a:xfrm>
            <a:off x="1380067" y="838200"/>
            <a:ext cx="9437159" cy="1227667"/>
          </a:xfrm>
        </p:spPr>
        <p:txBody>
          <a:bodyPr vert="horz" lIns="91440" tIns="45720" rIns="91440" bIns="45720" rtlCol="0" anchor="ctr">
            <a:normAutofit/>
          </a:bodyPr>
          <a:lstStyle/>
          <a:p>
            <a:r>
              <a:rPr lang="en-US" dirty="0"/>
              <a:t>Audience</a:t>
            </a:r>
          </a:p>
        </p:txBody>
      </p:sp>
      <p:sp>
        <p:nvSpPr>
          <p:cNvPr id="3" name="Content Placeholder 2">
            <a:extLst>
              <a:ext uri="{FF2B5EF4-FFF2-40B4-BE49-F238E27FC236}">
                <a16:creationId xmlns:a16="http://schemas.microsoft.com/office/drawing/2014/main" id="{818C0CAE-088F-48F3-B9A3-39C233C9832A}"/>
              </a:ext>
            </a:extLst>
          </p:cNvPr>
          <p:cNvSpPr>
            <a:spLocks noGrp="1"/>
          </p:cNvSpPr>
          <p:nvPr>
            <p:ph sz="half" idx="1"/>
          </p:nvPr>
        </p:nvSpPr>
        <p:spPr>
          <a:xfrm>
            <a:off x="1380067" y="2006601"/>
            <a:ext cx="9437159" cy="3784600"/>
          </a:xfrm>
        </p:spPr>
        <p:txBody>
          <a:bodyPr vert="horz" lIns="91440" tIns="45720" rIns="91440" bIns="45720" rtlCol="0" anchor="ctr">
            <a:normAutofit/>
          </a:bodyPr>
          <a:lstStyle/>
          <a:p>
            <a:r>
              <a:rPr lang="en-US" sz="2400" dirty="0"/>
              <a:t>Personal Spheres</a:t>
            </a:r>
          </a:p>
          <a:p>
            <a:r>
              <a:rPr lang="en-US" sz="2400" dirty="0"/>
              <a:t>People, Places and passions</a:t>
            </a:r>
          </a:p>
        </p:txBody>
      </p:sp>
      <p:sp>
        <p:nvSpPr>
          <p:cNvPr id="7" name="TextBox 6">
            <a:extLst>
              <a:ext uri="{FF2B5EF4-FFF2-40B4-BE49-F238E27FC236}">
                <a16:creationId xmlns:a16="http://schemas.microsoft.com/office/drawing/2014/main" id="{4CAD493F-AEF5-41F4-933D-C086E3425E49}"/>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owl.excelsior.edu/writing-process/audience-awarenes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712164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CCC720-C8F6-449A-B16B-9CC17A120634}"/>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dirty="0"/>
              <a:t>People</a:t>
            </a:r>
          </a:p>
        </p:txBody>
      </p:sp>
      <p:sp>
        <p:nvSpPr>
          <p:cNvPr id="3" name="Content Placeholder 2">
            <a:extLst>
              <a:ext uri="{FF2B5EF4-FFF2-40B4-BE49-F238E27FC236}">
                <a16:creationId xmlns:a16="http://schemas.microsoft.com/office/drawing/2014/main" id="{E0E0B451-667B-4228-986F-0B8CAE634372}"/>
              </a:ext>
            </a:extLst>
          </p:cNvPr>
          <p:cNvSpPr>
            <a:spLocks noGrp="1"/>
          </p:cNvSpPr>
          <p:nvPr>
            <p:ph sz="half" idx="1"/>
          </p:nvPr>
        </p:nvSpPr>
        <p:spPr>
          <a:xfrm>
            <a:off x="685801" y="2142067"/>
            <a:ext cx="5219699" cy="3649133"/>
          </a:xfrm>
        </p:spPr>
        <p:txBody>
          <a:bodyPr vert="horz" lIns="91440" tIns="45720" rIns="91440" bIns="45720" rtlCol="0" anchor="ctr">
            <a:normAutofit/>
          </a:bodyPr>
          <a:lstStyle/>
          <a:p>
            <a:r>
              <a:rPr lang="en-US" sz="2400" dirty="0"/>
              <a:t>Homeless, College Students, Retired People, Children, Minorities, Immigrants, Native Americans, Hmong, Prisoners, Learning Disabilities, Fire Victims, Business People, Farmers, Medical Community, Deaf Community, Government Workers, Law Enforcement or Fire Fighters</a:t>
            </a:r>
          </a:p>
        </p:txBody>
      </p:sp>
      <p:pic>
        <p:nvPicPr>
          <p:cNvPr id="6" name="Content Placeholder 5">
            <a:extLst>
              <a:ext uri="{FF2B5EF4-FFF2-40B4-BE49-F238E27FC236}">
                <a16:creationId xmlns:a16="http://schemas.microsoft.com/office/drawing/2014/main" id="{974C9871-BFE6-4479-BDAA-88EE8A24974B}"/>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25383" r="24041" b="-1"/>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1EEA5F04-B6A4-4A1F-9428-0C447CB94DA3}"/>
              </a:ext>
            </a:extLst>
          </p:cNvPr>
          <p:cNvSpPr txBox="1"/>
          <p:nvPr/>
        </p:nvSpPr>
        <p:spPr>
          <a:xfrm>
            <a:off x="9459083" y="5689467"/>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80000hours.org/2017/06/which-jobs-do-economists-say-create-the-largest-spillover-benefits-for-socie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95561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CCC720-C8F6-449A-B16B-9CC17A120634}"/>
              </a:ext>
            </a:extLst>
          </p:cNvPr>
          <p:cNvSpPr>
            <a:spLocks noGrp="1"/>
          </p:cNvSpPr>
          <p:nvPr>
            <p:ph type="title"/>
          </p:nvPr>
        </p:nvSpPr>
        <p:spPr>
          <a:xfrm>
            <a:off x="6400800" y="609600"/>
            <a:ext cx="5147730" cy="1641987"/>
          </a:xfrm>
        </p:spPr>
        <p:txBody>
          <a:bodyPr vert="horz" lIns="91440" tIns="45720" rIns="91440" bIns="45720" rtlCol="0" anchor="ctr">
            <a:normAutofit/>
          </a:bodyPr>
          <a:lstStyle/>
          <a:p>
            <a:r>
              <a:rPr lang="en-US" dirty="0"/>
              <a:t>Places</a:t>
            </a:r>
          </a:p>
        </p:txBody>
      </p:sp>
      <p:pic>
        <p:nvPicPr>
          <p:cNvPr id="6" name="Content Placeholder 5">
            <a:extLst>
              <a:ext uri="{FF2B5EF4-FFF2-40B4-BE49-F238E27FC236}">
                <a16:creationId xmlns:a16="http://schemas.microsoft.com/office/drawing/2014/main" id="{974C9871-BFE6-4479-BDAA-88EE8A24974B}"/>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20108" r="13225"/>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E0E0B451-667B-4228-986F-0B8CAE634372}"/>
              </a:ext>
            </a:extLst>
          </p:cNvPr>
          <p:cNvSpPr>
            <a:spLocks noGrp="1"/>
          </p:cNvSpPr>
          <p:nvPr>
            <p:ph sz="half" idx="1"/>
          </p:nvPr>
        </p:nvSpPr>
        <p:spPr>
          <a:xfrm>
            <a:off x="6400800" y="2251587"/>
            <a:ext cx="5147730" cy="3637935"/>
          </a:xfrm>
        </p:spPr>
        <p:txBody>
          <a:bodyPr vert="horz" lIns="91440" tIns="45720" rIns="91440" bIns="45720" rtlCol="0" anchor="ctr">
            <a:normAutofit/>
          </a:bodyPr>
          <a:lstStyle/>
          <a:p>
            <a:r>
              <a:rPr lang="en-US" sz="2400" dirty="0"/>
              <a:t>Your Own Neighborhood, Nord, One Mile, Downtown, California Park, Chapman Town, Paradise, Holy Trinity Neighbors, Other Communities in California, Other Nations</a:t>
            </a:r>
          </a:p>
        </p:txBody>
      </p:sp>
      <p:sp>
        <p:nvSpPr>
          <p:cNvPr id="7" name="TextBox 6">
            <a:extLst>
              <a:ext uri="{FF2B5EF4-FFF2-40B4-BE49-F238E27FC236}">
                <a16:creationId xmlns:a16="http://schemas.microsoft.com/office/drawing/2014/main" id="{1EEA5F04-B6A4-4A1F-9428-0C447CB94DA3}"/>
              </a:ext>
            </a:extLst>
          </p:cNvPr>
          <p:cNvSpPr txBox="1"/>
          <p:nvPr/>
        </p:nvSpPr>
        <p:spPr>
          <a:xfrm>
            <a:off x="3788958" y="665892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Chico,_Californi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511713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8CCC720-C8F6-449A-B16B-9CC17A120634}"/>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passions</a:t>
            </a:r>
          </a:p>
        </p:txBody>
      </p:sp>
      <p:sp>
        <p:nvSpPr>
          <p:cNvPr id="3" name="Content Placeholder 2">
            <a:extLst>
              <a:ext uri="{FF2B5EF4-FFF2-40B4-BE49-F238E27FC236}">
                <a16:creationId xmlns:a16="http://schemas.microsoft.com/office/drawing/2014/main" id="{E0E0B451-667B-4228-986F-0B8CAE634372}"/>
              </a:ext>
            </a:extLst>
          </p:cNvPr>
          <p:cNvSpPr>
            <a:spLocks noGrp="1"/>
          </p:cNvSpPr>
          <p:nvPr>
            <p:ph sz="half" idx="1"/>
          </p:nvPr>
        </p:nvSpPr>
        <p:spPr>
          <a:xfrm>
            <a:off x="802178" y="2261420"/>
            <a:ext cx="4002936" cy="3637935"/>
          </a:xfrm>
        </p:spPr>
        <p:txBody>
          <a:bodyPr vert="horz" lIns="91440" tIns="45720" rIns="91440" bIns="45720" rtlCol="0" anchor="ctr">
            <a:normAutofit/>
          </a:bodyPr>
          <a:lstStyle/>
          <a:p>
            <a:r>
              <a:rPr lang="en-US" sz="2400" dirty="0"/>
              <a:t>Golfers, Kids Sports, Theatre, Arts, Family, Craft Brewery, Home and Garden, Farmer’s Market, Education, Gaming, Local History, Bridge Club, Service Organization </a:t>
            </a:r>
          </a:p>
        </p:txBody>
      </p:sp>
      <p:pic>
        <p:nvPicPr>
          <p:cNvPr id="6" name="Content Placeholder 5">
            <a:extLst>
              <a:ext uri="{FF2B5EF4-FFF2-40B4-BE49-F238E27FC236}">
                <a16:creationId xmlns:a16="http://schemas.microsoft.com/office/drawing/2014/main" id="{974C9871-BFE6-4479-BDAA-88EE8A24974B}"/>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6298" r="6146"/>
          <a:stretch/>
        </p:blipFill>
        <p:spPr>
          <a:xfrm>
            <a:off x="5289752" y="1633508"/>
            <a:ext cx="6095593" cy="342875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1EEA5F04-B6A4-4A1F-9428-0C447CB94DA3}"/>
              </a:ext>
            </a:extLst>
          </p:cNvPr>
          <p:cNvSpPr txBox="1"/>
          <p:nvPr/>
        </p:nvSpPr>
        <p:spPr>
          <a:xfrm>
            <a:off x="9078303" y="486220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ux.stackexchange.com/questions/8158/are-tag-word-clouds-usefu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298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3B7B2CF-A40E-4685-8165-E681037327B0}"/>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Sacrifice (Suffering)</a:t>
            </a:r>
          </a:p>
        </p:txBody>
      </p:sp>
      <p:pic>
        <p:nvPicPr>
          <p:cNvPr id="6" name="Content Placeholder 5">
            <a:extLst>
              <a:ext uri="{FF2B5EF4-FFF2-40B4-BE49-F238E27FC236}">
                <a16:creationId xmlns:a16="http://schemas.microsoft.com/office/drawing/2014/main" id="{200DF906-8482-4E39-9C5A-7792383293A1}"/>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p:blipFill>
        <p:spPr>
          <a:xfrm>
            <a:off x="643464" y="1140097"/>
            <a:ext cx="6897878" cy="458708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4718CD36-991F-4103-8516-7FB805923C92}"/>
              </a:ext>
            </a:extLst>
          </p:cNvPr>
          <p:cNvSpPr>
            <a:spLocks noGrp="1"/>
          </p:cNvSpPr>
          <p:nvPr>
            <p:ph sz="half" idx="1"/>
          </p:nvPr>
        </p:nvSpPr>
        <p:spPr>
          <a:xfrm>
            <a:off x="7865806" y="2251587"/>
            <a:ext cx="3706762" cy="3972232"/>
          </a:xfrm>
        </p:spPr>
        <p:txBody>
          <a:bodyPr vert="horz" lIns="91440" tIns="45720" rIns="91440" bIns="45720" rtlCol="0" anchor="ctr">
            <a:normAutofit/>
          </a:bodyPr>
          <a:lstStyle/>
          <a:p>
            <a:r>
              <a:rPr lang="en-US"/>
              <a:t>3:1 – the prisoner of Christ Jesus for the sake of you Gentiles</a:t>
            </a:r>
          </a:p>
          <a:p>
            <a:r>
              <a:rPr lang="en-US"/>
              <a:t>3:13 – I ask, you, therefore, not to be discouraged because of my sufferings for you, which are your glory</a:t>
            </a:r>
          </a:p>
        </p:txBody>
      </p:sp>
      <p:sp>
        <p:nvSpPr>
          <p:cNvPr id="7" name="TextBox 6">
            <a:extLst>
              <a:ext uri="{FF2B5EF4-FFF2-40B4-BE49-F238E27FC236}">
                <a16:creationId xmlns:a16="http://schemas.microsoft.com/office/drawing/2014/main" id="{6F77709A-17B9-4BF0-8C5C-DB99D0E92EB8}"/>
              </a:ext>
            </a:extLst>
          </p:cNvPr>
          <p:cNvSpPr txBox="1"/>
          <p:nvPr/>
        </p:nvSpPr>
        <p:spPr>
          <a:xfrm>
            <a:off x="5082014" y="5527130"/>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spcardinals/223570313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457596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8E125-B3B7-44B7-979D-3F92AC74053A}"/>
              </a:ext>
            </a:extLst>
          </p:cNvPr>
          <p:cNvSpPr>
            <a:spLocks noGrp="1"/>
          </p:cNvSpPr>
          <p:nvPr>
            <p:ph type="title"/>
          </p:nvPr>
        </p:nvSpPr>
        <p:spPr>
          <a:xfrm>
            <a:off x="685799" y="1150076"/>
            <a:ext cx="3659389" cy="4557849"/>
          </a:xfrm>
        </p:spPr>
        <p:txBody>
          <a:bodyPr>
            <a:normAutofit/>
          </a:bodyPr>
          <a:lstStyle/>
          <a:p>
            <a:pPr algn="r"/>
            <a:r>
              <a:rPr lang="en-US" dirty="0"/>
              <a:t>Stewardship of God’s Grace</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86B8E15-0018-4C7E-A09F-BA2914AA3770}"/>
              </a:ext>
            </a:extLst>
          </p:cNvPr>
          <p:cNvSpPr>
            <a:spLocks noGrp="1"/>
          </p:cNvSpPr>
          <p:nvPr>
            <p:ph idx="1"/>
          </p:nvPr>
        </p:nvSpPr>
        <p:spPr>
          <a:xfrm>
            <a:off x="4988658" y="1150076"/>
            <a:ext cx="6517543" cy="4557849"/>
          </a:xfrm>
        </p:spPr>
        <p:txBody>
          <a:bodyPr>
            <a:normAutofit/>
          </a:bodyPr>
          <a:lstStyle/>
          <a:p>
            <a:r>
              <a:rPr lang="en-US" sz="2400" dirty="0"/>
              <a:t>What is your gift?</a:t>
            </a:r>
          </a:p>
          <a:p>
            <a:r>
              <a:rPr lang="en-US" sz="2400" dirty="0"/>
              <a:t>Who is your audience</a:t>
            </a:r>
          </a:p>
          <a:p>
            <a:r>
              <a:rPr lang="en-US" sz="2400" dirty="0"/>
              <a:t>Are you prepared for opposition?</a:t>
            </a:r>
          </a:p>
        </p:txBody>
      </p:sp>
    </p:spTree>
    <p:extLst>
      <p:ext uri="{BB962C8B-B14F-4D97-AF65-F5344CB8AC3E}">
        <p14:creationId xmlns:p14="http://schemas.microsoft.com/office/powerpoint/2010/main" val="1299324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B58C-5338-45E4-931F-BFF7B2FF6ED8}"/>
              </a:ext>
            </a:extLst>
          </p:cNvPr>
          <p:cNvSpPr>
            <a:spLocks noGrp="1"/>
          </p:cNvSpPr>
          <p:nvPr>
            <p:ph type="title"/>
          </p:nvPr>
        </p:nvSpPr>
        <p:spPr/>
        <p:txBody>
          <a:bodyPr/>
          <a:lstStyle/>
          <a:p>
            <a:r>
              <a:rPr lang="en-US" dirty="0"/>
              <a:t>Eph. 3:1-13</a:t>
            </a:r>
          </a:p>
        </p:txBody>
      </p:sp>
      <p:sp>
        <p:nvSpPr>
          <p:cNvPr id="3" name="Content Placeholder 2">
            <a:extLst>
              <a:ext uri="{FF2B5EF4-FFF2-40B4-BE49-F238E27FC236}">
                <a16:creationId xmlns:a16="http://schemas.microsoft.com/office/drawing/2014/main" id="{93C41B99-2D75-4D81-8E9E-43EFF4C7787F}"/>
              </a:ext>
            </a:extLst>
          </p:cNvPr>
          <p:cNvSpPr>
            <a:spLocks noGrp="1"/>
          </p:cNvSpPr>
          <p:nvPr>
            <p:ph idx="1"/>
          </p:nvPr>
        </p:nvSpPr>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For this reason I, Paul, a prisoner of Christ Jesus on behalf of you Gentiles— </a:t>
            </a:r>
            <a:r>
              <a:rPr lang="en-US" sz="2400" b="1" baseline="30000" dirty="0">
                <a:effectLst/>
                <a:latin typeface="Calibri" panose="020F0502020204030204" pitchFamily="34" charset="0"/>
                <a:ea typeface="Calibri" panose="020F0502020204030204" pitchFamily="34" charset="0"/>
                <a:cs typeface="Calibri" panose="020F0502020204030204" pitchFamily="34" charset="0"/>
              </a:rPr>
              <a:t>2 </a:t>
            </a:r>
            <a:r>
              <a:rPr lang="en-US" sz="2400" dirty="0">
                <a:effectLst/>
                <a:latin typeface="Calibri" panose="020F0502020204030204" pitchFamily="34" charset="0"/>
                <a:ea typeface="Calibri" panose="020F0502020204030204" pitchFamily="34" charset="0"/>
                <a:cs typeface="Calibri" panose="020F0502020204030204" pitchFamily="34" charset="0"/>
              </a:rPr>
              <a:t>assuming that you have heard of the stewardship of God’s grace that was given to me for you, </a:t>
            </a:r>
            <a:r>
              <a:rPr lang="en-US" sz="2400" b="1" baseline="30000" dirty="0">
                <a:effectLst/>
                <a:latin typeface="Calibri" panose="020F0502020204030204" pitchFamily="34" charset="0"/>
                <a:ea typeface="Calibri" panose="020F0502020204030204" pitchFamily="34" charset="0"/>
                <a:cs typeface="Calibri" panose="020F0502020204030204" pitchFamily="34" charset="0"/>
              </a:rPr>
              <a:t>3 </a:t>
            </a:r>
            <a:r>
              <a:rPr lang="en-US" sz="2400" dirty="0">
                <a:effectLst/>
                <a:latin typeface="Calibri" panose="020F0502020204030204" pitchFamily="34" charset="0"/>
                <a:ea typeface="Calibri" panose="020F0502020204030204" pitchFamily="34" charset="0"/>
                <a:cs typeface="Calibri" panose="020F0502020204030204" pitchFamily="34" charset="0"/>
              </a:rPr>
              <a:t>how the mystery was made known to me by revelation, as I have written briefly. </a:t>
            </a:r>
            <a:r>
              <a:rPr lang="en-US" sz="2400" b="1" baseline="30000" dirty="0">
                <a:effectLst/>
                <a:latin typeface="Calibri" panose="020F0502020204030204" pitchFamily="34" charset="0"/>
                <a:ea typeface="Calibri" panose="020F0502020204030204" pitchFamily="34" charset="0"/>
                <a:cs typeface="Calibri" panose="020F0502020204030204" pitchFamily="34" charset="0"/>
              </a:rPr>
              <a:t>4 </a:t>
            </a:r>
            <a:r>
              <a:rPr lang="en-US" sz="2400" dirty="0">
                <a:effectLst/>
                <a:latin typeface="Calibri" panose="020F0502020204030204" pitchFamily="34" charset="0"/>
                <a:ea typeface="Calibri" panose="020F0502020204030204" pitchFamily="34" charset="0"/>
                <a:cs typeface="Calibri" panose="020F0502020204030204" pitchFamily="34" charset="0"/>
              </a:rPr>
              <a:t>When you read this, you can perceive my insight into the mystery of Christ, </a:t>
            </a:r>
            <a:r>
              <a:rPr lang="en-US" sz="2400" b="1" baseline="30000" dirty="0">
                <a:effectLst/>
                <a:latin typeface="Calibri" panose="020F0502020204030204" pitchFamily="34" charset="0"/>
                <a:ea typeface="Calibri" panose="020F0502020204030204" pitchFamily="34" charset="0"/>
                <a:cs typeface="Calibri" panose="020F0502020204030204" pitchFamily="34" charset="0"/>
              </a:rPr>
              <a:t>5 </a:t>
            </a:r>
            <a:r>
              <a:rPr lang="en-US" sz="2400" dirty="0">
                <a:effectLst/>
                <a:latin typeface="Calibri" panose="020F0502020204030204" pitchFamily="34" charset="0"/>
                <a:ea typeface="Calibri" panose="020F0502020204030204" pitchFamily="34" charset="0"/>
                <a:cs typeface="Calibri" panose="020F0502020204030204" pitchFamily="34" charset="0"/>
              </a:rPr>
              <a:t>which was not made known to the sons of men in other generations as it has now been revealed to his holy apostles and prophets by the Spirit. </a:t>
            </a:r>
            <a:r>
              <a:rPr lang="en-US" sz="2400" b="1" baseline="30000" dirty="0">
                <a:effectLst/>
                <a:latin typeface="Calibri" panose="020F0502020204030204" pitchFamily="34" charset="0"/>
                <a:ea typeface="Calibri" panose="020F0502020204030204" pitchFamily="34" charset="0"/>
                <a:cs typeface="Calibri" panose="020F0502020204030204" pitchFamily="34" charset="0"/>
              </a:rPr>
              <a:t>6 </a:t>
            </a:r>
            <a:r>
              <a:rPr lang="en-US" sz="2400" dirty="0">
                <a:effectLst/>
                <a:latin typeface="Calibri" panose="020F0502020204030204" pitchFamily="34" charset="0"/>
                <a:ea typeface="Calibri" panose="020F0502020204030204" pitchFamily="34" charset="0"/>
                <a:cs typeface="Calibri" panose="020F0502020204030204" pitchFamily="34" charset="0"/>
              </a:rPr>
              <a:t>This mystery is that the Gentiles are fellow heirs, members of the same body, and partakers of the promise in Christ Jesus through the gospel.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6850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B58C-5338-45E4-931F-BFF7B2FF6ED8}"/>
              </a:ext>
            </a:extLst>
          </p:cNvPr>
          <p:cNvSpPr>
            <a:spLocks noGrp="1"/>
          </p:cNvSpPr>
          <p:nvPr>
            <p:ph type="title"/>
          </p:nvPr>
        </p:nvSpPr>
        <p:spPr/>
        <p:txBody>
          <a:bodyPr/>
          <a:lstStyle/>
          <a:p>
            <a:r>
              <a:rPr lang="en-US" dirty="0"/>
              <a:t>Eph. 3:1-13</a:t>
            </a:r>
          </a:p>
        </p:txBody>
      </p:sp>
      <p:sp>
        <p:nvSpPr>
          <p:cNvPr id="3" name="Content Placeholder 2">
            <a:extLst>
              <a:ext uri="{FF2B5EF4-FFF2-40B4-BE49-F238E27FC236}">
                <a16:creationId xmlns:a16="http://schemas.microsoft.com/office/drawing/2014/main" id="{93C41B99-2D75-4D81-8E9E-43EFF4C7787F}"/>
              </a:ext>
            </a:extLst>
          </p:cNvPr>
          <p:cNvSpPr>
            <a:spLocks noGrp="1"/>
          </p:cNvSpPr>
          <p:nvPr>
            <p:ph idx="1"/>
          </p:nvPr>
        </p:nvSpPr>
        <p:spPr/>
        <p:txBody>
          <a:bodyPr>
            <a:normAutofit lnSpcReduction="10000"/>
          </a:bodyPr>
          <a:lstStyle/>
          <a:p>
            <a:r>
              <a:rPr lang="en-US" sz="2400" b="1" baseline="30000" dirty="0">
                <a:effectLst/>
                <a:latin typeface="Calibri" panose="020F0502020204030204" pitchFamily="34" charset="0"/>
                <a:ea typeface="Calibri" panose="020F0502020204030204" pitchFamily="34" charset="0"/>
              </a:rPr>
              <a:t>7 </a:t>
            </a:r>
            <a:r>
              <a:rPr lang="en-US" sz="2400" dirty="0">
                <a:effectLst/>
                <a:latin typeface="Calibri" panose="020F0502020204030204" pitchFamily="34" charset="0"/>
                <a:ea typeface="Calibri" panose="020F0502020204030204" pitchFamily="34" charset="0"/>
              </a:rPr>
              <a:t>Of this gospel I was made a minister according to the gift of God’s grace, which was given me by the working of his power. </a:t>
            </a:r>
            <a:r>
              <a:rPr lang="en-US" sz="2400" b="1" baseline="30000" dirty="0">
                <a:effectLst/>
                <a:latin typeface="Calibri" panose="020F0502020204030204" pitchFamily="34" charset="0"/>
                <a:ea typeface="Calibri" panose="020F0502020204030204" pitchFamily="34" charset="0"/>
              </a:rPr>
              <a:t>8 </a:t>
            </a:r>
            <a:r>
              <a:rPr lang="en-US" sz="2400" dirty="0">
                <a:effectLst/>
                <a:latin typeface="Calibri" panose="020F0502020204030204" pitchFamily="34" charset="0"/>
                <a:ea typeface="Calibri" panose="020F0502020204030204" pitchFamily="34" charset="0"/>
              </a:rPr>
              <a:t>To me, though I am the very least of all the saints, this grace was given, to preach to the Gentiles the unsearchable riches of Christ, </a:t>
            </a:r>
            <a:r>
              <a:rPr lang="en-US" sz="2400" b="1" baseline="30000" dirty="0">
                <a:effectLst/>
                <a:latin typeface="Calibri" panose="020F0502020204030204" pitchFamily="34" charset="0"/>
                <a:ea typeface="Calibri" panose="020F0502020204030204" pitchFamily="34" charset="0"/>
              </a:rPr>
              <a:t>9 </a:t>
            </a:r>
            <a:r>
              <a:rPr lang="en-US" sz="2400" dirty="0">
                <a:effectLst/>
                <a:latin typeface="Calibri" panose="020F0502020204030204" pitchFamily="34" charset="0"/>
                <a:ea typeface="Calibri" panose="020F0502020204030204" pitchFamily="34" charset="0"/>
              </a:rPr>
              <a:t>and to bring to light for everyone what is the plan of the mystery hidden for ages in God, who created all things, </a:t>
            </a:r>
            <a:r>
              <a:rPr lang="en-US" sz="2400" b="1" baseline="30000" dirty="0">
                <a:effectLst/>
                <a:latin typeface="Calibri" panose="020F0502020204030204" pitchFamily="34" charset="0"/>
                <a:ea typeface="Calibri" panose="020F0502020204030204" pitchFamily="34" charset="0"/>
              </a:rPr>
              <a:t>10 </a:t>
            </a:r>
            <a:r>
              <a:rPr lang="en-US" sz="2400" dirty="0">
                <a:effectLst/>
                <a:latin typeface="Calibri" panose="020F0502020204030204" pitchFamily="34" charset="0"/>
                <a:ea typeface="Calibri" panose="020F0502020204030204" pitchFamily="34" charset="0"/>
              </a:rPr>
              <a:t>so that through the church the manifold wisdom of God might now be made known to the rulers and authorities in the heavenly places. </a:t>
            </a:r>
            <a:r>
              <a:rPr lang="en-US" sz="2400" b="1" baseline="30000" dirty="0">
                <a:effectLst/>
                <a:latin typeface="Calibri" panose="020F0502020204030204" pitchFamily="34" charset="0"/>
                <a:ea typeface="Calibri" panose="020F0502020204030204" pitchFamily="34" charset="0"/>
              </a:rPr>
              <a:t>11 </a:t>
            </a:r>
            <a:r>
              <a:rPr lang="en-US" sz="2400" dirty="0">
                <a:effectLst/>
                <a:latin typeface="Calibri" panose="020F0502020204030204" pitchFamily="34" charset="0"/>
                <a:ea typeface="Calibri" panose="020F0502020204030204" pitchFamily="34" charset="0"/>
              </a:rPr>
              <a:t>This was according to the eternal purpose that he has realized in Christ Jesus our Lord, </a:t>
            </a:r>
            <a:r>
              <a:rPr lang="en-US" sz="2400" b="1" baseline="30000" dirty="0">
                <a:effectLst/>
                <a:latin typeface="Calibri" panose="020F0502020204030204" pitchFamily="34" charset="0"/>
                <a:ea typeface="Calibri" panose="020F0502020204030204" pitchFamily="34" charset="0"/>
              </a:rPr>
              <a:t>12 </a:t>
            </a:r>
            <a:r>
              <a:rPr lang="en-US" sz="2400" dirty="0">
                <a:effectLst/>
                <a:latin typeface="Calibri" panose="020F0502020204030204" pitchFamily="34" charset="0"/>
                <a:ea typeface="Calibri" panose="020F0502020204030204" pitchFamily="34" charset="0"/>
              </a:rPr>
              <a:t>in whom we have boldness and access with confidence through our faith in him. </a:t>
            </a:r>
            <a:r>
              <a:rPr lang="en-US" sz="2400" b="1" baseline="30000" dirty="0">
                <a:effectLst/>
                <a:latin typeface="Calibri" panose="020F0502020204030204" pitchFamily="34" charset="0"/>
                <a:ea typeface="Calibri" panose="020F0502020204030204" pitchFamily="34" charset="0"/>
              </a:rPr>
              <a:t>13 </a:t>
            </a:r>
            <a:r>
              <a:rPr lang="en-US" sz="2400" dirty="0">
                <a:effectLst/>
                <a:latin typeface="Calibri" panose="020F0502020204030204" pitchFamily="34" charset="0"/>
                <a:ea typeface="Calibri" panose="020F0502020204030204" pitchFamily="34" charset="0"/>
              </a:rPr>
              <a:t>So I ask you not to lose heart over what I am suffering for you, which is your glory. </a:t>
            </a:r>
            <a:endParaRPr lang="en-US" dirty="0"/>
          </a:p>
        </p:txBody>
      </p:sp>
    </p:spTree>
    <p:extLst>
      <p:ext uri="{BB962C8B-B14F-4D97-AF65-F5344CB8AC3E}">
        <p14:creationId xmlns:p14="http://schemas.microsoft.com/office/powerpoint/2010/main" val="407362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street-Ephesus.jpg" descr="street-Ephesus.jpg"/>
          <p:cNvPicPr>
            <a:picLocks noChangeAspect="1"/>
          </p:cNvPicPr>
          <p:nvPr/>
        </p:nvPicPr>
        <p:blipFill>
          <a:blip r:embed="rId2"/>
          <a:stretch>
            <a:fillRect/>
          </a:stretch>
        </p:blipFill>
        <p:spPr>
          <a:xfrm>
            <a:off x="1524000" y="0"/>
            <a:ext cx="14287500" cy="9483328"/>
          </a:xfrm>
          <a:prstGeom prst="rect">
            <a:avLst/>
          </a:prstGeom>
          <a:ln w="12700">
            <a:miter lim="400000"/>
          </a:ln>
        </p:spPr>
      </p:pic>
      <p:sp>
        <p:nvSpPr>
          <p:cNvPr id="131" name="Rectangle"/>
          <p:cNvSpPr/>
          <p:nvPr/>
        </p:nvSpPr>
        <p:spPr>
          <a:xfrm>
            <a:off x="1327617" y="302557"/>
            <a:ext cx="6449851" cy="944385"/>
          </a:xfrm>
          <a:prstGeom prst="rect">
            <a:avLst/>
          </a:prstGeom>
          <a:solidFill>
            <a:srgbClr val="000000"/>
          </a:solidFill>
          <a:ln w="12700">
            <a:miter lim="400000"/>
          </a:ln>
        </p:spPr>
        <p:txBody>
          <a:bodyPr lIns="26789" tIns="26789" rIns="26789" bIns="26789" anchor="ctr"/>
          <a:lstStyle/>
          <a:p>
            <a:pPr>
              <a:defRPr sz="2000" b="0">
                <a:solidFill>
                  <a:srgbClr val="FFFFFF"/>
                </a:solidFill>
                <a:latin typeface="+mn-lt"/>
                <a:ea typeface="+mn-ea"/>
                <a:cs typeface="+mn-cs"/>
                <a:sym typeface="Helvetica Neue Medium"/>
              </a:defRPr>
            </a:pPr>
            <a:endParaRPr sz="1406"/>
          </a:p>
        </p:txBody>
      </p:sp>
      <p:sp>
        <p:nvSpPr>
          <p:cNvPr id="132" name="Paul’s Letter to the Ephesians"/>
          <p:cNvSpPr txBox="1"/>
          <p:nvPr/>
        </p:nvSpPr>
        <p:spPr>
          <a:xfrm>
            <a:off x="2114433" y="542098"/>
            <a:ext cx="4120599" cy="46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defRPr sz="3800">
                <a:solidFill>
                  <a:srgbClr val="FFFFFF"/>
                </a:solidFill>
              </a:defRPr>
            </a:lvl1pPr>
          </a:lstStyle>
          <a:p>
            <a:r>
              <a:rPr sz="2672"/>
              <a:t>Paul’s Letter to the Ephesians</a:t>
            </a:r>
          </a:p>
        </p:txBody>
      </p:sp>
      <p:sp>
        <p:nvSpPr>
          <p:cNvPr id="133" name="Rectangle"/>
          <p:cNvSpPr/>
          <p:nvPr/>
        </p:nvSpPr>
        <p:spPr>
          <a:xfrm>
            <a:off x="7895890" y="302557"/>
            <a:ext cx="2789935" cy="944385"/>
          </a:xfrm>
          <a:prstGeom prst="rect">
            <a:avLst/>
          </a:prstGeom>
          <a:solidFill>
            <a:srgbClr val="F4B700"/>
          </a:solidFill>
          <a:ln w="12700">
            <a:miter lim="400000"/>
          </a:ln>
        </p:spPr>
        <p:txBody>
          <a:bodyPr lIns="26789" tIns="26789" rIns="26789" bIns="26789" anchor="ctr"/>
          <a:lstStyle/>
          <a:p>
            <a:pPr>
              <a:defRPr sz="2000" b="0">
                <a:solidFill>
                  <a:srgbClr val="FFFFFF"/>
                </a:solidFill>
                <a:latin typeface="+mn-lt"/>
                <a:ea typeface="+mn-ea"/>
                <a:cs typeface="+mn-cs"/>
                <a:sym typeface="Helvetica Neue Medium"/>
              </a:defRPr>
            </a:pPr>
            <a:endParaRPr sz="1406"/>
          </a:p>
        </p:txBody>
      </p:sp>
      <p:sp>
        <p:nvSpPr>
          <p:cNvPr id="134" name="1:15-17"/>
          <p:cNvSpPr txBox="1"/>
          <p:nvPr/>
        </p:nvSpPr>
        <p:spPr>
          <a:xfrm>
            <a:off x="8749071" y="569189"/>
            <a:ext cx="677670" cy="411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defRPr sz="3300"/>
            </a:lvl1pPr>
          </a:lstStyle>
          <a:p>
            <a:r>
              <a:rPr lang="en-US" sz="2320" dirty="0"/>
              <a:t>3:1-2</a:t>
            </a:r>
            <a:endParaRPr sz="232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1FB2774-7771-41C3-BC04-3241649412EA}"/>
              </a:ext>
            </a:extLst>
          </p:cNvPr>
          <p:cNvSpPr>
            <a:spLocks noGrp="1"/>
          </p:cNvSpPr>
          <p:nvPr>
            <p:ph type="title"/>
          </p:nvPr>
        </p:nvSpPr>
        <p:spPr>
          <a:xfrm>
            <a:off x="718457" y="531278"/>
            <a:ext cx="3211517" cy="5292579"/>
          </a:xfrm>
        </p:spPr>
        <p:txBody>
          <a:bodyPr>
            <a:normAutofit/>
          </a:bodyPr>
          <a:lstStyle/>
          <a:p>
            <a:r>
              <a:rPr lang="en-US">
                <a:solidFill>
                  <a:srgbClr val="FFFFFF"/>
                </a:solidFill>
              </a:rPr>
              <a:t>The Great Tangent</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10AB608D-4BA5-4E0E-897F-3E9FFFF668D3}"/>
              </a:ext>
            </a:extLst>
          </p:cNvPr>
          <p:cNvGraphicFramePr>
            <a:graphicFrameLocks noGrp="1"/>
          </p:cNvGraphicFramePr>
          <p:nvPr>
            <p:ph idx="1"/>
            <p:extLst>
              <p:ext uri="{D42A27DB-BD31-4B8C-83A1-F6EECF244321}">
                <p14:modId xmlns:p14="http://schemas.microsoft.com/office/powerpoint/2010/main" val="323245726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300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0FFAF-6D44-4D1E-9D33-0314751B2D3E}"/>
              </a:ext>
            </a:extLst>
          </p:cNvPr>
          <p:cNvSpPr>
            <a:spLocks noGrp="1"/>
          </p:cNvSpPr>
          <p:nvPr>
            <p:ph type="title"/>
          </p:nvPr>
        </p:nvSpPr>
        <p:spPr>
          <a:xfrm>
            <a:off x="685799" y="1150076"/>
            <a:ext cx="3659389" cy="4557849"/>
          </a:xfrm>
        </p:spPr>
        <p:txBody>
          <a:bodyPr>
            <a:normAutofit/>
          </a:bodyPr>
          <a:lstStyle/>
          <a:p>
            <a:pPr algn="r"/>
            <a:r>
              <a:rPr lang="en-US" dirty="0"/>
              <a:t>Paul’s Message</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F9CA21-192C-4F3F-BBA1-BAE038B15FB5}"/>
              </a:ext>
            </a:extLst>
          </p:cNvPr>
          <p:cNvSpPr>
            <a:spLocks noGrp="1"/>
          </p:cNvSpPr>
          <p:nvPr>
            <p:ph idx="1"/>
          </p:nvPr>
        </p:nvSpPr>
        <p:spPr>
          <a:xfrm>
            <a:off x="4988658" y="1150076"/>
            <a:ext cx="6517543" cy="4557849"/>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Vs. 6 – This mystery is that through the Gospel the Gentiles are heirs together with Israel, members together of one body, and sharers together in the promise in Christ Jesus. </a:t>
            </a:r>
            <a:endParaRPr lang="en-US" sz="2400" dirty="0"/>
          </a:p>
        </p:txBody>
      </p:sp>
    </p:spTree>
    <p:extLst>
      <p:ext uri="{BB962C8B-B14F-4D97-AF65-F5344CB8AC3E}">
        <p14:creationId xmlns:p14="http://schemas.microsoft.com/office/powerpoint/2010/main" val="161412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929AA01-DD44-45E4-AFCA-8B5C0D919396}"/>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dirty="0"/>
              <a:t>Stewardship of God’s Grace</a:t>
            </a:r>
          </a:p>
        </p:txBody>
      </p:sp>
      <p:pic>
        <p:nvPicPr>
          <p:cNvPr id="6" name="Content Placeholder 5">
            <a:extLst>
              <a:ext uri="{FF2B5EF4-FFF2-40B4-BE49-F238E27FC236}">
                <a16:creationId xmlns:a16="http://schemas.microsoft.com/office/drawing/2014/main" id="{25801A2F-5BE8-4FBC-BC4A-85250150F096}"/>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7005" r="19756"/>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2E5D3D19-8100-4A43-AE6E-1086706E17BA}"/>
              </a:ext>
            </a:extLst>
          </p:cNvPr>
          <p:cNvSpPr>
            <a:spLocks noGrp="1"/>
          </p:cNvSpPr>
          <p:nvPr>
            <p:ph sz="half" idx="1"/>
          </p:nvPr>
        </p:nvSpPr>
        <p:spPr>
          <a:xfrm>
            <a:off x="7865806" y="2251587"/>
            <a:ext cx="3706762" cy="3972232"/>
          </a:xfrm>
        </p:spPr>
        <p:txBody>
          <a:bodyPr vert="horz" lIns="91440" tIns="45720" rIns="91440" bIns="45720" rtlCol="0" anchor="ctr">
            <a:normAutofit/>
          </a:bodyPr>
          <a:lstStyle/>
          <a:p>
            <a:r>
              <a:rPr lang="en-US" sz="2400" dirty="0"/>
              <a:t>Stewardship (</a:t>
            </a:r>
            <a:r>
              <a:rPr lang="en-US" sz="2400" dirty="0" err="1"/>
              <a:t>Oikonomia</a:t>
            </a:r>
            <a:r>
              <a:rPr lang="en-US" sz="2400" dirty="0"/>
              <a:t>) – Administration, Management</a:t>
            </a:r>
          </a:p>
          <a:p>
            <a:r>
              <a:rPr lang="en-US" sz="2400" dirty="0"/>
              <a:t>Grace (Charis, </a:t>
            </a:r>
            <a:r>
              <a:rPr lang="en-US" sz="2400" dirty="0" err="1"/>
              <a:t>Charitos</a:t>
            </a:r>
            <a:r>
              <a:rPr lang="en-US" sz="2400" dirty="0"/>
              <a:t>) – Endowment, Grant</a:t>
            </a:r>
          </a:p>
          <a:p>
            <a:pPr marL="0" indent="0"/>
            <a:endParaRPr lang="en-US" dirty="0"/>
          </a:p>
        </p:txBody>
      </p:sp>
      <p:sp>
        <p:nvSpPr>
          <p:cNvPr id="7" name="TextBox 6">
            <a:extLst>
              <a:ext uri="{FF2B5EF4-FFF2-40B4-BE49-F238E27FC236}">
                <a16:creationId xmlns:a16="http://schemas.microsoft.com/office/drawing/2014/main" id="{E6CC70FD-2B14-4891-94AC-A5A2B8E7045F}"/>
              </a:ext>
            </a:extLst>
          </p:cNvPr>
          <p:cNvSpPr txBox="1"/>
          <p:nvPr/>
        </p:nvSpPr>
        <p:spPr>
          <a:xfrm>
            <a:off x="5366127" y="6658920"/>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howmuchisit.org/how-much-does-a-butler-cos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91306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393A-A0B8-4863-A80C-F205099C5D94}"/>
              </a:ext>
            </a:extLst>
          </p:cNvPr>
          <p:cNvSpPr>
            <a:spLocks noGrp="1"/>
          </p:cNvSpPr>
          <p:nvPr>
            <p:ph type="title"/>
          </p:nvPr>
        </p:nvSpPr>
        <p:spPr>
          <a:xfrm>
            <a:off x="7837713" y="1083130"/>
            <a:ext cx="2979513" cy="4691742"/>
          </a:xfrm>
        </p:spPr>
        <p:txBody>
          <a:bodyPr>
            <a:normAutofit/>
          </a:bodyPr>
          <a:lstStyle/>
          <a:p>
            <a:r>
              <a:rPr lang="en-US" dirty="0"/>
              <a:t>Stewards of God’s Grace</a:t>
            </a:r>
          </a:p>
        </p:txBody>
      </p:sp>
      <p:sp useBgFill="1">
        <p:nvSpPr>
          <p:cNvPr id="8" name="Freeform: Shape 7">
            <a:extLst>
              <a:ext uri="{FF2B5EF4-FFF2-40B4-BE49-F238E27FC236}">
                <a16:creationId xmlns:a16="http://schemas.microsoft.com/office/drawing/2014/main" id="{058E2874-C2DD-423B-8BAD-6F0EF6FB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537703" cy="6858000"/>
          </a:xfrm>
          <a:custGeom>
            <a:avLst/>
            <a:gdLst>
              <a:gd name="connsiteX0" fmla="*/ 0 w 7537703"/>
              <a:gd name="connsiteY0" fmla="*/ 0 h 6858000"/>
              <a:gd name="connsiteX1" fmla="*/ 7537703 w 7537703"/>
              <a:gd name="connsiteY1" fmla="*/ 0 h 6858000"/>
              <a:gd name="connsiteX2" fmla="*/ 7537703 w 7537703"/>
              <a:gd name="connsiteY2" fmla="*/ 6858000 h 6858000"/>
              <a:gd name="connsiteX3" fmla="*/ 20957 w 7537703"/>
              <a:gd name="connsiteY3" fmla="*/ 6858000 h 6858000"/>
              <a:gd name="connsiteX4" fmla="*/ 46002 w 7537703"/>
              <a:gd name="connsiteY4" fmla="*/ 6702325 h 6858000"/>
              <a:gd name="connsiteX5" fmla="*/ 69870 w 7537703"/>
              <a:gd name="connsiteY5" fmla="*/ 6547334 h 6858000"/>
              <a:gd name="connsiteX6" fmla="*/ 93234 w 7537703"/>
              <a:gd name="connsiteY6" fmla="*/ 6391658 h 6858000"/>
              <a:gd name="connsiteX7" fmla="*/ 113237 w 7537703"/>
              <a:gd name="connsiteY7" fmla="*/ 6235295 h 6858000"/>
              <a:gd name="connsiteX8" fmla="*/ 133409 w 7537703"/>
              <a:gd name="connsiteY8" fmla="*/ 6079619 h 6858000"/>
              <a:gd name="connsiteX9" fmla="*/ 152234 w 7537703"/>
              <a:gd name="connsiteY9" fmla="*/ 5923256 h 6858000"/>
              <a:gd name="connsiteX10" fmla="*/ 168370 w 7537703"/>
              <a:gd name="connsiteY10" fmla="*/ 5768951 h 6858000"/>
              <a:gd name="connsiteX11" fmla="*/ 183667 w 7537703"/>
              <a:gd name="connsiteY11" fmla="*/ 5612589 h 6858000"/>
              <a:gd name="connsiteX12" fmla="*/ 197619 w 7537703"/>
              <a:gd name="connsiteY12" fmla="*/ 5456912 h 6858000"/>
              <a:gd name="connsiteX13" fmla="*/ 209720 w 7537703"/>
              <a:gd name="connsiteY13" fmla="*/ 5303979 h 6858000"/>
              <a:gd name="connsiteX14" fmla="*/ 221823 w 7537703"/>
              <a:gd name="connsiteY14" fmla="*/ 5148988 h 6858000"/>
              <a:gd name="connsiteX15" fmla="*/ 231908 w 7537703"/>
              <a:gd name="connsiteY15" fmla="*/ 4996055 h 6858000"/>
              <a:gd name="connsiteX16" fmla="*/ 239808 w 7537703"/>
              <a:gd name="connsiteY16" fmla="*/ 4843121 h 6858000"/>
              <a:gd name="connsiteX17" fmla="*/ 248045 w 7537703"/>
              <a:gd name="connsiteY17" fmla="*/ 4690874 h 6858000"/>
              <a:gd name="connsiteX18" fmla="*/ 254936 w 7537703"/>
              <a:gd name="connsiteY18" fmla="*/ 4539998 h 6858000"/>
              <a:gd name="connsiteX19" fmla="*/ 259811 w 7537703"/>
              <a:gd name="connsiteY19" fmla="*/ 4390493 h 6858000"/>
              <a:gd name="connsiteX20" fmla="*/ 264014 w 7537703"/>
              <a:gd name="connsiteY20" fmla="*/ 4240989 h 6858000"/>
              <a:gd name="connsiteX21" fmla="*/ 268047 w 7537703"/>
              <a:gd name="connsiteY21" fmla="*/ 4092856 h 6858000"/>
              <a:gd name="connsiteX22" fmla="*/ 269897 w 7537703"/>
              <a:gd name="connsiteY22" fmla="*/ 3946781 h 6858000"/>
              <a:gd name="connsiteX23" fmla="*/ 271913 w 7537703"/>
              <a:gd name="connsiteY23" fmla="*/ 3800705 h 6858000"/>
              <a:gd name="connsiteX24" fmla="*/ 272922 w 7537703"/>
              <a:gd name="connsiteY24" fmla="*/ 3656687 h 6858000"/>
              <a:gd name="connsiteX25" fmla="*/ 271913 w 7537703"/>
              <a:gd name="connsiteY25" fmla="*/ 3514041 h 6858000"/>
              <a:gd name="connsiteX26" fmla="*/ 271913 w 7537703"/>
              <a:gd name="connsiteY26" fmla="*/ 3372766 h 6858000"/>
              <a:gd name="connsiteX27" fmla="*/ 269897 w 7537703"/>
              <a:gd name="connsiteY27" fmla="*/ 3232863 h 6858000"/>
              <a:gd name="connsiteX28" fmla="*/ 266871 w 7537703"/>
              <a:gd name="connsiteY28" fmla="*/ 3095703 h 6858000"/>
              <a:gd name="connsiteX29" fmla="*/ 264014 w 7537703"/>
              <a:gd name="connsiteY29" fmla="*/ 2959915 h 6858000"/>
              <a:gd name="connsiteX30" fmla="*/ 260820 w 7537703"/>
              <a:gd name="connsiteY30" fmla="*/ 2826869 h 6858000"/>
              <a:gd name="connsiteX31" fmla="*/ 255946 w 7537703"/>
              <a:gd name="connsiteY31" fmla="*/ 2694510 h 6858000"/>
              <a:gd name="connsiteX32" fmla="*/ 250734 w 7537703"/>
              <a:gd name="connsiteY32" fmla="*/ 2564209 h 6858000"/>
              <a:gd name="connsiteX33" fmla="*/ 246028 w 7537703"/>
              <a:gd name="connsiteY33" fmla="*/ 2436650 h 6858000"/>
              <a:gd name="connsiteX34" fmla="*/ 232749 w 7537703"/>
              <a:gd name="connsiteY34" fmla="*/ 2187704 h 6858000"/>
              <a:gd name="connsiteX35" fmla="*/ 218630 w 7537703"/>
              <a:gd name="connsiteY35" fmla="*/ 1949046 h 6858000"/>
              <a:gd name="connsiteX36" fmla="*/ 203837 w 7537703"/>
              <a:gd name="connsiteY36" fmla="*/ 1719989 h 6858000"/>
              <a:gd name="connsiteX37" fmla="*/ 187532 w 7537703"/>
              <a:gd name="connsiteY37" fmla="*/ 1503276 h 6858000"/>
              <a:gd name="connsiteX38" fmla="*/ 170555 w 7537703"/>
              <a:gd name="connsiteY38" fmla="*/ 1296164 h 6858000"/>
              <a:gd name="connsiteX39" fmla="*/ 152234 w 7537703"/>
              <a:gd name="connsiteY39" fmla="*/ 1104140 h 6858000"/>
              <a:gd name="connsiteX40" fmla="*/ 134248 w 7537703"/>
              <a:gd name="connsiteY40" fmla="*/ 923775 h 6858000"/>
              <a:gd name="connsiteX41" fmla="*/ 116263 w 7537703"/>
              <a:gd name="connsiteY41" fmla="*/ 757811 h 6858000"/>
              <a:gd name="connsiteX42" fmla="*/ 99286 w 7537703"/>
              <a:gd name="connsiteY42" fmla="*/ 605564 h 6858000"/>
              <a:gd name="connsiteX43" fmla="*/ 83149 w 7537703"/>
              <a:gd name="connsiteY43" fmla="*/ 470461 h 6858000"/>
              <a:gd name="connsiteX44" fmla="*/ 67853 w 7537703"/>
              <a:gd name="connsiteY44" fmla="*/ 348389 h 6858000"/>
              <a:gd name="connsiteX45" fmla="*/ 55078 w 7537703"/>
              <a:gd name="connsiteY45" fmla="*/ 245519 h 6858000"/>
              <a:gd name="connsiteX46" fmla="*/ 42976 w 7537703"/>
              <a:gd name="connsiteY46" fmla="*/ 159108 h 6858000"/>
              <a:gd name="connsiteX47" fmla="*/ 25662 w 7537703"/>
              <a:gd name="connsiteY47" fmla="*/ 40464 h 6858000"/>
              <a:gd name="connsiteX48" fmla="*/ 19779 w 7537703"/>
              <a:gd name="connsiteY48" fmla="*/ 2 h 6858000"/>
              <a:gd name="connsiteX49" fmla="*/ 26532 w 7537703"/>
              <a:gd name="connsiteY49" fmla="*/ 2 h 6858000"/>
              <a:gd name="connsiteX50" fmla="*/ 26532 w 7537703"/>
              <a:gd name="connsiteY50" fmla="*/ 1 h 6858000"/>
              <a:gd name="connsiteX51" fmla="*/ 0 w 7537703"/>
              <a:gd name="connsiteY5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7703" h="6858000">
                <a:moveTo>
                  <a:pt x="0" y="0"/>
                </a:moveTo>
                <a:lnTo>
                  <a:pt x="7537703" y="0"/>
                </a:lnTo>
                <a:lnTo>
                  <a:pt x="7537703"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03A11A-3B4B-4BA0-89BE-273E3AB863DA}"/>
              </a:ext>
            </a:extLst>
          </p:cNvPr>
          <p:cNvSpPr>
            <a:spLocks noGrp="1"/>
          </p:cNvSpPr>
          <p:nvPr>
            <p:ph idx="1"/>
          </p:nvPr>
        </p:nvSpPr>
        <p:spPr>
          <a:xfrm>
            <a:off x="685801" y="1083129"/>
            <a:ext cx="5943599" cy="469174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1 Pet 4:10-11 – 10 Each of you should use whatever gift you have received to serve others, as faithful stewards of God’s grace in its various forms. 11 If anyone speaks, they should do so as one who speaks the very words of God. If anyone serves, they should do so with the strength God provides, so that in all things God may be praised through Jesus Christ. To him be the glory and the power for ever and ever. Amen. NIV </a:t>
            </a:r>
            <a:endParaRPr lang="en-US" sz="2400" dirty="0"/>
          </a:p>
        </p:txBody>
      </p:sp>
    </p:spTree>
    <p:extLst>
      <p:ext uri="{BB962C8B-B14F-4D97-AF65-F5344CB8AC3E}">
        <p14:creationId xmlns:p14="http://schemas.microsoft.com/office/powerpoint/2010/main" val="246307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6000"/>
                <a:hueMod val="100000"/>
                <a:satMod val="180000"/>
                <a:lumMod val="110000"/>
              </a:schemeClr>
            </a:gs>
            <a:gs pos="100000">
              <a:schemeClr val="bg2">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8178E4C-0272-41FB-8B97-50C4AB231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54D48B0-7040-4402-8504-C41FCB9A96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9758" b="7452"/>
          <a:stretch/>
        </p:blipFill>
        <p:spPr>
          <a:xfrm>
            <a:off x="3799113" y="0"/>
            <a:ext cx="8389711" cy="5442857"/>
          </a:xfrm>
          <a:prstGeom prst="rect">
            <a:avLst/>
          </a:prstGeom>
        </p:spPr>
      </p:pic>
      <p:sp>
        <p:nvSpPr>
          <p:cNvPr id="12" name="Rectangle 11">
            <a:extLst>
              <a:ext uri="{FF2B5EF4-FFF2-40B4-BE49-F238E27FC236}">
                <a16:creationId xmlns:a16="http://schemas.microsoft.com/office/drawing/2014/main" id="{A090E8F5-FE36-4603-A85E-D47D5F40C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89019"/>
            <a:ext cx="12192000" cy="15689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B4473-EBC8-45F9-BAFD-7AE7B63D7EEF}"/>
              </a:ext>
            </a:extLst>
          </p:cNvPr>
          <p:cNvSpPr>
            <a:spLocks noGrp="1"/>
          </p:cNvSpPr>
          <p:nvPr>
            <p:ph type="title"/>
          </p:nvPr>
        </p:nvSpPr>
        <p:spPr>
          <a:xfrm>
            <a:off x="685801" y="5610751"/>
            <a:ext cx="10820400" cy="569915"/>
          </a:xfrm>
        </p:spPr>
        <p:txBody>
          <a:bodyPr>
            <a:noAutofit/>
          </a:bodyPr>
          <a:lstStyle/>
          <a:p>
            <a:pPr algn="r"/>
            <a:r>
              <a:rPr lang="en-US" sz="3200" dirty="0">
                <a:solidFill>
                  <a:schemeClr val="accent2"/>
                </a:solidFill>
              </a:rPr>
              <a:t>Gifts, Graces &amp; Endowments</a:t>
            </a:r>
          </a:p>
        </p:txBody>
      </p:sp>
      <p:pic>
        <p:nvPicPr>
          <p:cNvPr id="17" name="Picture 13">
            <a:extLst>
              <a:ext uri="{FF2B5EF4-FFF2-40B4-BE49-F238E27FC236}">
                <a16:creationId xmlns:a16="http://schemas.microsoft.com/office/drawing/2014/main" id="{4DDEB5BD-198F-4F39-BEAA-799D642D3B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2832" r="78369"/>
          <a:stretch/>
        </p:blipFill>
        <p:spPr>
          <a:xfrm>
            <a:off x="3177" y="3933751"/>
            <a:ext cx="2261629" cy="1597779"/>
          </a:xfrm>
          <a:prstGeom prst="rect">
            <a:avLst/>
          </a:prstGeom>
        </p:spPr>
      </p:pic>
      <p:sp>
        <p:nvSpPr>
          <p:cNvPr id="3" name="Content Placeholder 2">
            <a:extLst>
              <a:ext uri="{FF2B5EF4-FFF2-40B4-BE49-F238E27FC236}">
                <a16:creationId xmlns:a16="http://schemas.microsoft.com/office/drawing/2014/main" id="{6E1D169E-DF9D-49BF-8DEC-2B014A462ACB}"/>
              </a:ext>
            </a:extLst>
          </p:cNvPr>
          <p:cNvSpPr>
            <a:spLocks noGrp="1"/>
          </p:cNvSpPr>
          <p:nvPr>
            <p:ph idx="1"/>
          </p:nvPr>
        </p:nvSpPr>
        <p:spPr>
          <a:xfrm>
            <a:off x="685801" y="856720"/>
            <a:ext cx="10820400" cy="4110562"/>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Rom 12:3-8 - 3 For by the grace given me I say to every one of you: Do not think of yourself more highly than you ought, but rather think of yourself with sober judgment, in accordance with the faith God has distributed to each of you. 4 For just as each of us has one body with many members, and these members do not all have the same function, 5 so in Christ we, though many, form one body, and each member belongs to all the others. 6 We have different gifts, according to the grace given to each of us. If your gift is prophesying, then prophesy in accordance with your faith; 7 if it is serving, then serve; if it is teaching, then teach; 8 if it is to encourage, then give encouragement; if it is giving, then give generously; if it is to lead, do it diligently; if it is to show mercy, do it cheerfully.  NIV</a:t>
            </a:r>
          </a:p>
          <a:p>
            <a:endParaRPr lang="en-US" dirty="0"/>
          </a:p>
        </p:txBody>
      </p:sp>
    </p:spTree>
    <p:extLst>
      <p:ext uri="{BB962C8B-B14F-4D97-AF65-F5344CB8AC3E}">
        <p14:creationId xmlns:p14="http://schemas.microsoft.com/office/powerpoint/2010/main" val="180151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66</TotalTime>
  <Words>943</Words>
  <Application>Microsoft Macintosh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Stewards of God’s grace</vt:lpstr>
      <vt:lpstr>Eph. 3:1-13</vt:lpstr>
      <vt:lpstr>Eph. 3:1-13</vt:lpstr>
      <vt:lpstr>PowerPoint Presentation</vt:lpstr>
      <vt:lpstr>The Great Tangent</vt:lpstr>
      <vt:lpstr>Paul’s Message</vt:lpstr>
      <vt:lpstr>Stewardship of God’s Grace</vt:lpstr>
      <vt:lpstr>Stewards of God’s Grace</vt:lpstr>
      <vt:lpstr>Gifts, Graces &amp; Endowments</vt:lpstr>
      <vt:lpstr>Rom 12: 6-8</vt:lpstr>
      <vt:lpstr>Audience</vt:lpstr>
      <vt:lpstr>People</vt:lpstr>
      <vt:lpstr>Places</vt:lpstr>
      <vt:lpstr>passions</vt:lpstr>
      <vt:lpstr>Sacrifice (Suffering)</vt:lpstr>
      <vt:lpstr>Stewardship of God’s 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 of God’s grace</dc:title>
  <dc:creator>Craig Anderson</dc:creator>
  <cp:lastModifiedBy>Microsoft Office User</cp:lastModifiedBy>
  <cp:revision>2</cp:revision>
  <dcterms:created xsi:type="dcterms:W3CDTF">2021-01-29T01:09:00Z</dcterms:created>
  <dcterms:modified xsi:type="dcterms:W3CDTF">2021-02-08T21:41:38Z</dcterms:modified>
</cp:coreProperties>
</file>