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56"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157"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lnSpc>
                <a:spcPct val="100000"/>
              </a:lnSpc>
              <a:spcBef>
                <a:spcPts val="0"/>
              </a:spcBef>
              <a:buSzTx/>
              <a:buNone/>
              <a:defRPr sz="5200">
                <a:solidFill>
                  <a:srgbClr val="000000"/>
                </a:solidFill>
              </a:defRPr>
            </a:lvl1pPr>
            <a:lvl2pPr marL="0" indent="0" algn="ctr" defTabSz="821531">
              <a:lnSpc>
                <a:spcPct val="100000"/>
              </a:lnSpc>
              <a:spcBef>
                <a:spcPts val="0"/>
              </a:spcBef>
              <a:buSzTx/>
              <a:buNone/>
              <a:defRPr sz="5200">
                <a:solidFill>
                  <a:srgbClr val="000000"/>
                </a:solidFill>
              </a:defRPr>
            </a:lvl2pPr>
            <a:lvl3pPr marL="0" indent="0" algn="ctr" defTabSz="821531">
              <a:lnSpc>
                <a:spcPct val="100000"/>
              </a:lnSpc>
              <a:spcBef>
                <a:spcPts val="0"/>
              </a:spcBef>
              <a:buSzTx/>
              <a:buNone/>
              <a:defRPr sz="5200">
                <a:solidFill>
                  <a:srgbClr val="000000"/>
                </a:solidFill>
              </a:defRPr>
            </a:lvl3pPr>
            <a:lvl4pPr marL="0" indent="0" algn="ctr" defTabSz="821531">
              <a:lnSpc>
                <a:spcPct val="100000"/>
              </a:lnSpc>
              <a:spcBef>
                <a:spcPts val="0"/>
              </a:spcBef>
              <a:buSzTx/>
              <a:buNone/>
              <a:defRPr sz="5200">
                <a:solidFill>
                  <a:srgbClr val="000000"/>
                </a:solidFill>
              </a:defRPr>
            </a:lvl4pPr>
            <a:lvl5pPr marL="0" indent="0" algn="ctr" defTabSz="821531">
              <a:lnSpc>
                <a:spcPct val="100000"/>
              </a:lnSpc>
              <a:spcBef>
                <a:spcPts val="0"/>
              </a:spcBef>
              <a:buSzTx/>
              <a:buNone/>
              <a:defRPr sz="5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7" name="2 Thessalonians 3:6-12…"/>
          <p:cNvSpPr txBox="1"/>
          <p:nvPr/>
        </p:nvSpPr>
        <p:spPr>
          <a:xfrm>
            <a:off x="760558" y="2230575"/>
            <a:ext cx="22862883" cy="98235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600"/>
            </a:pPr>
            <a:r>
              <a:t>2 Thessalonians 3:6-12</a:t>
            </a:r>
          </a:p>
          <a:p>
            <a:pPr defTabSz="821531">
              <a:defRPr b="1" sz="5600"/>
            </a:pPr>
          </a:p>
          <a:p>
            <a:pPr defTabSz="821531">
              <a:defRPr b="1" sz="5600"/>
            </a:pPr>
            <a:r>
              <a:t>“In the name of the Lord Jesus Christ, we command you, brothers and sisters, to keep away from every believer who is idle and disruptive and does not live according to the teaching you received from us. For you yourselves know how you ought to follow our example. We were not idle when we were with you, nor did we eat anyone’s food without paying for it. On the contrary, we worked night and day, laboring and toiling so that we would not be a burden to any of you.</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tretch>
            <a:fillRect/>
          </a:stretch>
        </p:blipFill>
        <p:spPr>
          <a:xfrm>
            <a:off x="-129963" y="-5463962"/>
            <a:ext cx="24643925" cy="2464392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 descr="Image"/>
          <p:cNvPicPr>
            <a:picLocks noChangeAspect="1"/>
          </p:cNvPicPr>
          <p:nvPr/>
        </p:nvPicPr>
        <p:blipFill>
          <a:blip r:embed="rId2">
            <a:extLst/>
          </a:blip>
          <a:stretch>
            <a:fillRect/>
          </a:stretch>
        </p:blipFill>
        <p:spPr>
          <a:xfrm>
            <a:off x="-2587320" y="-118725"/>
            <a:ext cx="28978803" cy="1378350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2">
            <a:extLst/>
          </a:blip>
          <a:stretch>
            <a:fillRect/>
          </a:stretch>
        </p:blipFill>
        <p:spPr>
          <a:xfrm>
            <a:off x="-130740" y="-3462364"/>
            <a:ext cx="24645480" cy="1845811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ext"/>
          <p:cNvSpPr txBox="1"/>
          <p:nvPr/>
        </p:nvSpPr>
        <p:spPr>
          <a:xfrm>
            <a:off x="9163050" y="38099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pPr/>
            <a:r>
              <a:t> </a:t>
            </a:r>
          </a:p>
        </p:txBody>
      </p:sp>
      <p:pic>
        <p:nvPicPr>
          <p:cNvPr id="199" name="page1image27533232.png" descr="page1image27533232.png"/>
          <p:cNvPicPr>
            <a:picLocks noChangeAspect="1"/>
          </p:cNvPicPr>
          <p:nvPr/>
        </p:nvPicPr>
        <p:blipFill>
          <a:blip r:embed="rId2">
            <a:extLst/>
          </a:blip>
          <a:stretch>
            <a:fillRect/>
          </a:stretch>
        </p:blipFill>
        <p:spPr>
          <a:xfrm>
            <a:off x="9156700" y="2071220"/>
            <a:ext cx="6070600" cy="5867401"/>
          </a:xfrm>
          <a:prstGeom prst="rect">
            <a:avLst/>
          </a:prstGeom>
          <a:ln w="12700">
            <a:miter lim="400000"/>
          </a:ln>
        </p:spPr>
      </p:pic>
      <p:sp>
        <p:nvSpPr>
          <p:cNvPr id="200" name="Holy Trinity Chico…"/>
          <p:cNvSpPr txBox="1"/>
          <p:nvPr/>
        </p:nvSpPr>
        <p:spPr>
          <a:xfrm>
            <a:off x="7324980" y="8372271"/>
            <a:ext cx="9734041"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000000"/>
                </a:solidFill>
                <a:latin typeface="Times Roman"/>
                <a:ea typeface="Times Roman"/>
                <a:cs typeface="Times Roman"/>
                <a:sym typeface="Times Roman"/>
              </a:defRPr>
            </a:pPr>
          </a:p>
          <a:p>
            <a:pPr defTabSz="457200">
              <a:spcBef>
                <a:spcPts val="1200"/>
              </a:spcBef>
              <a:defRPr sz="8033">
                <a:solidFill>
                  <a:srgbClr val="000000"/>
                </a:solidFill>
                <a:latin typeface="Herculanum"/>
                <a:ea typeface="Herculanum"/>
                <a:cs typeface="Herculanum"/>
                <a:sym typeface="Herculanum"/>
              </a:defRPr>
            </a:pPr>
            <a:r>
              <a:t>Holy Trinity Chico</a:t>
            </a:r>
            <a:endParaRPr sz="1200"/>
          </a:p>
          <a:p>
            <a:pPr defTabSz="457200">
              <a:spcBef>
                <a:spcPts val="1200"/>
              </a:spcBef>
              <a:defRPr sz="3833">
                <a:solidFill>
                  <a:srgbClr val="000000"/>
                </a:solidFill>
                <a:latin typeface="Herculanum"/>
                <a:ea typeface="Herculanum"/>
                <a:cs typeface="Herculanum"/>
                <a:sym typeface="Herculanum"/>
              </a:defRPr>
            </a:pPr>
            <a:r>
              <a:t>Live by faith. Grow in grace. </a:t>
            </a:r>
          </a:p>
          <a:p>
            <a:pPr defTabSz="457200">
              <a:spcBef>
                <a:spcPts val="1200"/>
              </a:spcBef>
              <a:defRPr sz="3833">
                <a:solidFill>
                  <a:srgbClr val="000000"/>
                </a:solidFill>
                <a:latin typeface="Herculanum"/>
                <a:ea typeface="Herculanum"/>
                <a:cs typeface="Herculanum"/>
                <a:sym typeface="Herculanum"/>
              </a:defRPr>
            </a:pPr>
            <a:r>
              <a:t>Walk in love. </a:t>
            </a:r>
            <a:endParaRPr sz="1200">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69" name="“We did this, not because we do not have the right to such help, but in order to offer ourselves as a model for you to imitate. For even when we were with you, we gave you this rule: ‘The one who is unwilling to work shall not eat.’ We hear that some amo"/>
          <p:cNvSpPr txBox="1"/>
          <p:nvPr/>
        </p:nvSpPr>
        <p:spPr>
          <a:xfrm>
            <a:off x="760558" y="3928210"/>
            <a:ext cx="22862883" cy="81344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600"/>
            </a:pPr>
            <a:r>
              <a:t>“We did this, not because we do not have the right to such help, but in order to offer ourselves as a model for you to imitate. For even when we were with you, we gave you this rule: ‘The one who is unwilling to work shall not eat.’ We hear that some among you are idle and disruptive. They are not busy; they are busybodies. Such people we command and urge in the Lord Jesus Christ to settle down and earn the food they eat.”</a:t>
            </a:r>
          </a:p>
          <a:p>
            <a:pPr defTabSz="821531">
              <a:defRPr b="1" sz="6000"/>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extLst/>
          </a:blip>
          <a:stretch>
            <a:fillRect/>
          </a:stretch>
        </p:blipFill>
        <p:spPr>
          <a:xfrm>
            <a:off x="-135369" y="-3644716"/>
            <a:ext cx="24654738" cy="24654738"/>
          </a:xfrm>
          <a:prstGeom prst="rect">
            <a:avLst/>
          </a:prstGeom>
          <a:ln w="12700">
            <a:miter lim="400000"/>
          </a:ln>
        </p:spPr>
      </p:pic>
      <p:sp>
        <p:nvSpPr>
          <p:cNvPr id="172" name="Rectangle"/>
          <p:cNvSpPr/>
          <p:nvPr/>
        </p:nvSpPr>
        <p:spPr>
          <a:xfrm>
            <a:off x="-121223" y="9566643"/>
            <a:ext cx="15652709" cy="2220113"/>
          </a:xfrm>
          <a:prstGeom prst="rect">
            <a:avLst/>
          </a:prstGeom>
          <a:solidFill>
            <a:srgbClr val="000000"/>
          </a:solidFill>
          <a:ln w="12700">
            <a:miter lim="400000"/>
          </a:ln>
        </p:spPr>
        <p:txBody>
          <a:bodyPr lIns="53578" tIns="53578" rIns="53578" bIns="53578" anchor="ctr"/>
          <a:lstStyle/>
          <a:p>
            <a:pPr defTabSz="821531">
              <a:defRPr sz="2800">
                <a:latin typeface="Helvetica Neue Medium"/>
                <a:ea typeface="Helvetica Neue Medium"/>
                <a:cs typeface="Helvetica Neue Medium"/>
                <a:sym typeface="Helvetica Neue Medium"/>
              </a:defRPr>
            </a:pPr>
          </a:p>
        </p:txBody>
      </p:sp>
      <p:sp>
        <p:nvSpPr>
          <p:cNvPr id="173" name="Rectangle"/>
          <p:cNvSpPr/>
          <p:nvPr/>
        </p:nvSpPr>
        <p:spPr>
          <a:xfrm>
            <a:off x="16085677" y="9566643"/>
            <a:ext cx="8528869" cy="2220113"/>
          </a:xfrm>
          <a:prstGeom prst="rect">
            <a:avLst/>
          </a:prstGeom>
          <a:solidFill>
            <a:schemeClr val="accent2">
              <a:hueOff val="63096"/>
              <a:satOff val="2685"/>
              <a:lumOff val="-9344"/>
            </a:schemeClr>
          </a:solidFill>
          <a:ln w="12700">
            <a:miter lim="400000"/>
          </a:ln>
        </p:spPr>
        <p:txBody>
          <a:bodyPr lIns="53578" tIns="53578" rIns="53578" bIns="53578"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74" name="Paul’s letter to the Thessalonians"/>
          <p:cNvSpPr txBox="1"/>
          <p:nvPr/>
        </p:nvSpPr>
        <p:spPr>
          <a:xfrm>
            <a:off x="1133659" y="10133443"/>
            <a:ext cx="13142945" cy="1086512"/>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1" sz="6500"/>
            </a:lvl1pPr>
          </a:lstStyle>
          <a:p>
            <a:pPr/>
            <a:r>
              <a:t>Paul’s letter to the Thessalonians</a:t>
            </a:r>
          </a:p>
        </p:txBody>
      </p:sp>
      <p:sp>
        <p:nvSpPr>
          <p:cNvPr id="175" name="2 Thess 3:6-18"/>
          <p:cNvSpPr txBox="1"/>
          <p:nvPr/>
        </p:nvSpPr>
        <p:spPr>
          <a:xfrm>
            <a:off x="17453352" y="10133443"/>
            <a:ext cx="5793519" cy="1086512"/>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1" sz="6500">
                <a:solidFill>
                  <a:srgbClr val="000000"/>
                </a:solidFill>
              </a:defRPr>
            </a:lvl1pPr>
          </a:lstStyle>
          <a:p>
            <a:pPr/>
            <a:r>
              <a:t>2 Thess 3:6-18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extLst/>
          </a:blip>
          <a:stretch>
            <a:fillRect/>
          </a:stretch>
        </p:blipFill>
        <p:spPr>
          <a:xfrm>
            <a:off x="1595462" y="1760930"/>
            <a:ext cx="21193076" cy="1019414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114300" y="-65907"/>
            <a:ext cx="23640847" cy="1437133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54503" y="-455734"/>
            <a:ext cx="24493007" cy="1530812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8234791" y="1142999"/>
            <a:ext cx="7569201" cy="11430001"/>
          </a:xfrm>
          <a:prstGeom prst="rect">
            <a:avLst/>
          </a:prstGeom>
          <a:ln w="12700">
            <a:miter lim="400000"/>
          </a:ln>
        </p:spPr>
      </p:pic>
      <p:pic>
        <p:nvPicPr>
          <p:cNvPr id="184" name="Image" descr="Image"/>
          <p:cNvPicPr>
            <a:picLocks noChangeAspect="1"/>
          </p:cNvPicPr>
          <p:nvPr/>
        </p:nvPicPr>
        <p:blipFill>
          <a:blip r:embed="rId3">
            <a:extLst/>
          </a:blip>
          <a:stretch>
            <a:fillRect/>
          </a:stretch>
        </p:blipFill>
        <p:spPr>
          <a:xfrm>
            <a:off x="16186760" y="1142999"/>
            <a:ext cx="7620001" cy="11430001"/>
          </a:xfrm>
          <a:prstGeom prst="rect">
            <a:avLst/>
          </a:prstGeom>
          <a:ln w="12700">
            <a:miter lim="400000"/>
          </a:ln>
        </p:spPr>
      </p:pic>
      <p:pic>
        <p:nvPicPr>
          <p:cNvPr id="185" name="Image" descr="Image"/>
          <p:cNvPicPr>
            <a:picLocks noChangeAspect="1"/>
          </p:cNvPicPr>
          <p:nvPr/>
        </p:nvPicPr>
        <p:blipFill>
          <a:blip r:embed="rId4">
            <a:extLst/>
          </a:blip>
          <a:stretch>
            <a:fillRect/>
          </a:stretch>
        </p:blipFill>
        <p:spPr>
          <a:xfrm>
            <a:off x="360529" y="1147572"/>
            <a:ext cx="7491494" cy="1142085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extLst/>
          </a:blip>
          <a:stretch>
            <a:fillRect/>
          </a:stretch>
        </p:blipFill>
        <p:spPr>
          <a:xfrm>
            <a:off x="-721430" y="-860817"/>
            <a:ext cx="25137803" cy="1884997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11441" y="-20698"/>
            <a:ext cx="24515058" cy="13757397"/>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